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10287000" cx="18288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9" roundtripDataSignature="AMtx7mjhcS757IgzeXCQSj1/dCLOCm8s/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3743F82-4045-41A9-931D-81A71788EF40}">
  <a:tblStyle styleId="{53743F82-4045-41A9-931D-81A71788EF4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jpg>
</file>

<file path=ppt/media/image13.png>
</file>

<file path=ppt/media/image15.png>
</file>

<file path=ppt/media/image16.png>
</file>

<file path=ppt/media/image17.png>
</file>

<file path=ppt/media/image18.png>
</file>

<file path=ppt/media/image2.png>
</file>

<file path=ppt/media/image20.png>
</file>

<file path=ppt/media/image22.png>
</file>

<file path=ppt/media/image23.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8"/>
          <p:cNvSpPr/>
          <p:nvPr>
            <p:ph idx="2" type="pic"/>
          </p:nvPr>
        </p:nvSpPr>
        <p:spPr>
          <a:xfrm>
            <a:off x="1792288" y="612775"/>
            <a:ext cx="5486400" cy="4114800"/>
          </a:xfrm>
          <a:prstGeom prst="rect">
            <a:avLst/>
          </a:prstGeom>
          <a:noFill/>
          <a:ln>
            <a:noFill/>
          </a:ln>
        </p:spPr>
      </p:sp>
      <p:sp>
        <p:nvSpPr>
          <p:cNvPr id="64" name="Google Shape;64;p2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befonts.com/bernoru-font.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9.png"/><Relationship Id="rId5"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20.png"/><Relationship Id="rId7"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image" Target="../media/image7.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83" name="Shape 83"/>
        <p:cNvGrpSpPr/>
        <p:nvPr/>
      </p:nvGrpSpPr>
      <p:grpSpPr>
        <a:xfrm>
          <a:off x="0" y="0"/>
          <a:ext cx="0" cy="0"/>
          <a:chOff x="0" y="0"/>
          <a:chExt cx="0" cy="0"/>
        </a:xfrm>
      </p:grpSpPr>
      <p:sp>
        <p:nvSpPr>
          <p:cNvPr id="84" name="Google Shape;84;p1"/>
          <p:cNvSpPr/>
          <p:nvPr/>
        </p:nvSpPr>
        <p:spPr>
          <a:xfrm>
            <a:off x="7600399" y="-2308486"/>
            <a:ext cx="11829668" cy="11949159"/>
          </a:xfrm>
          <a:custGeom>
            <a:rect b="b" l="l" r="r" t="t"/>
            <a:pathLst>
              <a:path extrusionOk="0" h="11949159" w="11829668">
                <a:moveTo>
                  <a:pt x="0" y="0"/>
                </a:moveTo>
                <a:lnTo>
                  <a:pt x="11829668" y="0"/>
                </a:lnTo>
                <a:lnTo>
                  <a:pt x="11829668" y="11949159"/>
                </a:lnTo>
                <a:lnTo>
                  <a:pt x="0" y="11949159"/>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Saguturu</a:t>
            </a:r>
            <a:endParaRPr sz="1800">
              <a:solidFill>
                <a:schemeClr val="dk1"/>
              </a:solidFill>
              <a:latin typeface="Calibri"/>
              <a:ea typeface="Calibri"/>
              <a:cs typeface="Calibri"/>
              <a:sym typeface="Calibri"/>
            </a:endParaRPr>
          </a:p>
        </p:txBody>
      </p:sp>
      <p:sp>
        <p:nvSpPr>
          <p:cNvPr id="85" name="Google Shape;85;p1"/>
          <p:cNvSpPr txBox="1"/>
          <p:nvPr/>
        </p:nvSpPr>
        <p:spPr>
          <a:xfrm>
            <a:off x="14840428" y="9278724"/>
            <a:ext cx="3114302" cy="59055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3000">
                <a:solidFill>
                  <a:srgbClr val="323232"/>
                </a:solidFill>
                <a:latin typeface="Roboto"/>
                <a:ea typeface="Roboto"/>
                <a:cs typeface="Roboto"/>
                <a:sym typeface="Roboto"/>
              </a:rPr>
              <a:t>MINOR PROJECT</a:t>
            </a:r>
            <a:endParaRPr/>
          </a:p>
        </p:txBody>
      </p:sp>
      <p:sp>
        <p:nvSpPr>
          <p:cNvPr id="86" name="Google Shape;86;p1"/>
          <p:cNvSpPr txBox="1"/>
          <p:nvPr/>
        </p:nvSpPr>
        <p:spPr>
          <a:xfrm>
            <a:off x="1028700" y="1181100"/>
            <a:ext cx="15602400" cy="3819900"/>
          </a:xfrm>
          <a:prstGeom prst="rect">
            <a:avLst/>
          </a:prstGeom>
          <a:noFill/>
          <a:ln>
            <a:noFill/>
          </a:ln>
        </p:spPr>
        <p:txBody>
          <a:bodyPr anchorCtr="0" anchor="t" bIns="0" lIns="0" spcFirstLastPara="1" rIns="0" wrap="square" tIns="0">
            <a:spAutoFit/>
          </a:bodyPr>
          <a:lstStyle/>
          <a:p>
            <a:pPr indent="0" lvl="0" marL="0" marR="0" rtl="0" algn="l">
              <a:lnSpc>
                <a:spcPct val="106001"/>
              </a:lnSpc>
              <a:spcBef>
                <a:spcPts val="0"/>
              </a:spcBef>
              <a:spcAft>
                <a:spcPts val="0"/>
              </a:spcAft>
              <a:buNone/>
            </a:pPr>
            <a:r>
              <a:rPr lang="en-US" sz="12047">
                <a:solidFill>
                  <a:srgbClr val="272727"/>
                </a:solidFill>
                <a:latin typeface="Arial"/>
                <a:ea typeface="Arial"/>
                <a:cs typeface="Arial"/>
                <a:sym typeface="Arial"/>
              </a:rPr>
              <a:t>TEXTSUMMARIZATION </a:t>
            </a:r>
            <a:r>
              <a:rPr lang="en-US" sz="12047">
                <a:solidFill>
                  <a:srgbClr val="272727"/>
                </a:solidFill>
              </a:rPr>
              <a:t>USING NLP</a:t>
            </a:r>
            <a:endParaRPr sz="11947"/>
          </a:p>
        </p:txBody>
      </p:sp>
      <p:grpSp>
        <p:nvGrpSpPr>
          <p:cNvPr id="87" name="Google Shape;87;p1"/>
          <p:cNvGrpSpPr/>
          <p:nvPr/>
        </p:nvGrpSpPr>
        <p:grpSpPr>
          <a:xfrm>
            <a:off x="1315782" y="6712515"/>
            <a:ext cx="10131750" cy="2120140"/>
            <a:chOff x="0" y="-47625"/>
            <a:chExt cx="13509000" cy="2826853"/>
          </a:xfrm>
        </p:grpSpPr>
        <p:sp>
          <p:nvSpPr>
            <p:cNvPr id="88" name="Google Shape;88;p1"/>
            <p:cNvSpPr txBox="1"/>
            <p:nvPr/>
          </p:nvSpPr>
          <p:spPr>
            <a:xfrm>
              <a:off x="0" y="-47625"/>
              <a:ext cx="13508957" cy="691946"/>
            </a:xfrm>
            <a:prstGeom prst="rect">
              <a:avLst/>
            </a:prstGeom>
            <a:noFill/>
            <a:ln>
              <a:noFill/>
            </a:ln>
          </p:spPr>
          <p:txBody>
            <a:bodyPr anchorCtr="0" anchor="t" bIns="0" lIns="0" spcFirstLastPara="1" rIns="0" wrap="square" tIns="0">
              <a:spAutoFit/>
            </a:bodyPr>
            <a:lstStyle/>
            <a:p>
              <a:pPr indent="0" lvl="0" marL="0" marR="0" rtl="0" algn="l">
                <a:lnSpc>
                  <a:spcPct val="130009"/>
                </a:lnSpc>
                <a:spcBef>
                  <a:spcPts val="0"/>
                </a:spcBef>
                <a:spcAft>
                  <a:spcPts val="0"/>
                </a:spcAft>
                <a:buNone/>
              </a:pPr>
              <a:r>
                <a:rPr lang="en-US" sz="3199">
                  <a:solidFill>
                    <a:srgbClr val="323232"/>
                  </a:solidFill>
                  <a:latin typeface="Roboto"/>
                  <a:ea typeface="Roboto"/>
                  <a:cs typeface="Roboto"/>
                  <a:sym typeface="Roboto"/>
                </a:rPr>
                <a:t>By:</a:t>
              </a:r>
              <a:endParaRPr/>
            </a:p>
          </p:txBody>
        </p:sp>
        <p:sp>
          <p:nvSpPr>
            <p:cNvPr id="89" name="Google Shape;89;p1"/>
            <p:cNvSpPr txBox="1"/>
            <p:nvPr/>
          </p:nvSpPr>
          <p:spPr>
            <a:xfrm>
              <a:off x="0" y="744028"/>
              <a:ext cx="13509000" cy="2035200"/>
            </a:xfrm>
            <a:prstGeom prst="rect">
              <a:avLst/>
            </a:prstGeom>
            <a:noFill/>
            <a:ln>
              <a:noFill/>
            </a:ln>
          </p:spPr>
          <p:txBody>
            <a:bodyPr anchorCtr="0" anchor="t" bIns="0" lIns="0" spcFirstLastPara="1" rIns="0" wrap="square" tIns="0">
              <a:spAutoFit/>
            </a:bodyPr>
            <a:lstStyle/>
            <a:p>
              <a:pPr indent="0" lvl="0" marL="0" marR="0" rtl="0" algn="l">
                <a:lnSpc>
                  <a:spcPct val="130045"/>
                </a:lnSpc>
                <a:spcBef>
                  <a:spcPts val="0"/>
                </a:spcBef>
                <a:spcAft>
                  <a:spcPts val="0"/>
                </a:spcAft>
                <a:buNone/>
              </a:pPr>
              <a:r>
                <a:t/>
              </a:r>
              <a:endParaRPr/>
            </a:p>
            <a:p>
              <a:pPr indent="0" lvl="0" marL="0" marR="0" rtl="0" algn="l">
                <a:lnSpc>
                  <a:spcPct val="130045"/>
                </a:lnSpc>
                <a:spcBef>
                  <a:spcPts val="0"/>
                </a:spcBef>
                <a:spcAft>
                  <a:spcPts val="0"/>
                </a:spcAft>
                <a:buNone/>
              </a:pPr>
              <a:r>
                <a:rPr lang="en-US" sz="3518">
                  <a:solidFill>
                    <a:srgbClr val="494F56"/>
                  </a:solidFill>
                  <a:latin typeface="Roboto"/>
                  <a:ea typeface="Roboto"/>
                  <a:cs typeface="Roboto"/>
                  <a:sym typeface="Roboto"/>
                </a:rPr>
                <a:t>Kishan </a:t>
              </a:r>
              <a:r>
                <a:rPr lang="en-US" sz="3518">
                  <a:solidFill>
                    <a:srgbClr val="494F56"/>
                  </a:solidFill>
                  <a:latin typeface="Roboto"/>
                  <a:ea typeface="Roboto"/>
                  <a:cs typeface="Roboto"/>
                  <a:sym typeface="Roboto"/>
                </a:rPr>
                <a:t>Sai</a:t>
              </a:r>
              <a:r>
                <a:rPr lang="en-US" sz="3518">
                  <a:solidFill>
                    <a:srgbClr val="494F56"/>
                  </a:solidFill>
                  <a:latin typeface="Roboto"/>
                  <a:ea typeface="Roboto"/>
                  <a:cs typeface="Roboto"/>
                  <a:sym typeface="Roboto"/>
                </a:rPr>
                <a:t>  </a:t>
              </a:r>
              <a:r>
                <a:rPr lang="en-US" sz="3518">
                  <a:solidFill>
                    <a:srgbClr val="494F56"/>
                  </a:solidFill>
                  <a:latin typeface="Roboto"/>
                  <a:ea typeface="Roboto"/>
                  <a:cs typeface="Roboto"/>
                  <a:sym typeface="Roboto"/>
                </a:rPr>
                <a:t>Saguturu </a:t>
              </a:r>
              <a:r>
                <a:rPr lang="en-US" sz="3518">
                  <a:solidFill>
                    <a:srgbClr val="494F56"/>
                  </a:solidFill>
                  <a:latin typeface="Roboto"/>
                  <a:ea typeface="Roboto"/>
                  <a:cs typeface="Roboto"/>
                  <a:sym typeface="Roboto"/>
                </a:rPr>
                <a:t>    </a:t>
              </a:r>
              <a:r>
                <a:rPr lang="en-US" sz="3518">
                  <a:solidFill>
                    <a:srgbClr val="494F56"/>
                  </a:solidFill>
                  <a:latin typeface="Roboto"/>
                  <a:ea typeface="Roboto"/>
                  <a:cs typeface="Roboto"/>
                  <a:sym typeface="Roboto"/>
                </a:rPr>
                <a:t>00951675</a:t>
              </a:r>
              <a:endParaRPr sz="3518">
                <a:solidFill>
                  <a:srgbClr val="494F56"/>
                </a:solidFill>
                <a:latin typeface="Roboto"/>
                <a:ea typeface="Roboto"/>
                <a:cs typeface="Roboto"/>
                <a:sym typeface="Roboto"/>
              </a:endParaRPr>
            </a:p>
            <a:p>
              <a:pPr indent="0" lvl="0" marL="0" marR="0" rtl="0" algn="l">
                <a:lnSpc>
                  <a:spcPct val="130045"/>
                </a:lnSpc>
                <a:spcBef>
                  <a:spcPts val="0"/>
                </a:spcBef>
                <a:spcAft>
                  <a:spcPts val="0"/>
                </a:spcAft>
                <a:buNone/>
              </a:pPr>
              <a:r>
                <a:t/>
              </a:r>
              <a:endParaRPr sz="3518">
                <a:solidFill>
                  <a:srgbClr val="494F56"/>
                </a:solidFill>
                <a:latin typeface="Roboto"/>
                <a:ea typeface="Roboto"/>
                <a:cs typeface="Roboto"/>
                <a:sym typeface="Robo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69" name="Shape 169"/>
        <p:cNvGrpSpPr/>
        <p:nvPr/>
      </p:nvGrpSpPr>
      <p:grpSpPr>
        <a:xfrm>
          <a:off x="0" y="0"/>
          <a:ext cx="0" cy="0"/>
          <a:chOff x="0" y="0"/>
          <a:chExt cx="0" cy="0"/>
        </a:xfrm>
      </p:grpSpPr>
      <p:sp>
        <p:nvSpPr>
          <p:cNvPr id="170" name="Google Shape;170;p10"/>
          <p:cNvSpPr/>
          <p:nvPr/>
        </p:nvSpPr>
        <p:spPr>
          <a:xfrm rot="-329887">
            <a:off x="-8168240" y="-4024469"/>
            <a:ext cx="10883545" cy="10271346"/>
          </a:xfrm>
          <a:custGeom>
            <a:rect b="b" l="l" r="r" t="t"/>
            <a:pathLst>
              <a:path extrusionOk="0" h="10271346" w="10883545">
                <a:moveTo>
                  <a:pt x="0" y="0"/>
                </a:moveTo>
                <a:lnTo>
                  <a:pt x="10883545" y="0"/>
                </a:lnTo>
                <a:lnTo>
                  <a:pt x="10883545" y="10271345"/>
                </a:lnTo>
                <a:lnTo>
                  <a:pt x="0" y="10271345"/>
                </a:lnTo>
                <a:lnTo>
                  <a:pt x="0" y="0"/>
                </a:lnTo>
                <a:close/>
              </a:path>
            </a:pathLst>
          </a:custGeom>
          <a:blipFill rotWithShape="1">
            <a:blip r:embed="rId3">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 name="Google Shape;171;p10"/>
          <p:cNvSpPr/>
          <p:nvPr/>
        </p:nvSpPr>
        <p:spPr>
          <a:xfrm rot="-329887">
            <a:off x="-7111702" y="-2389414"/>
            <a:ext cx="10936659" cy="10271346"/>
          </a:xfrm>
          <a:custGeom>
            <a:rect b="b" l="l" r="r" t="t"/>
            <a:pathLst>
              <a:path extrusionOk="0" h="10271346" w="10936659">
                <a:moveTo>
                  <a:pt x="0" y="0"/>
                </a:moveTo>
                <a:lnTo>
                  <a:pt x="10936659" y="0"/>
                </a:lnTo>
                <a:lnTo>
                  <a:pt x="10936659" y="10271346"/>
                </a:lnTo>
                <a:lnTo>
                  <a:pt x="0" y="10271346"/>
                </a:lnTo>
                <a:lnTo>
                  <a:pt x="0" y="0"/>
                </a:lnTo>
                <a:close/>
              </a:path>
            </a:pathLst>
          </a:custGeom>
          <a:blipFill rotWithShape="1">
            <a:blip r:embed="rId4">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72" name="Google Shape;172;p10"/>
          <p:cNvGrpSpPr/>
          <p:nvPr/>
        </p:nvGrpSpPr>
        <p:grpSpPr>
          <a:xfrm>
            <a:off x="12012341" y="1514695"/>
            <a:ext cx="5708091" cy="8065621"/>
            <a:chOff x="0" y="-241102"/>
            <a:chExt cx="7610787" cy="10754162"/>
          </a:xfrm>
        </p:grpSpPr>
        <p:grpSp>
          <p:nvGrpSpPr>
            <p:cNvPr id="173" name="Google Shape;173;p10"/>
            <p:cNvGrpSpPr/>
            <p:nvPr/>
          </p:nvGrpSpPr>
          <p:grpSpPr>
            <a:xfrm>
              <a:off x="0" y="-241102"/>
              <a:ext cx="7610787" cy="10754162"/>
              <a:chOff x="0" y="-47625"/>
              <a:chExt cx="1503365" cy="2124279"/>
            </a:xfrm>
          </p:grpSpPr>
          <p:sp>
            <p:nvSpPr>
              <p:cNvPr id="174" name="Google Shape;174;p10"/>
              <p:cNvSpPr/>
              <p:nvPr/>
            </p:nvSpPr>
            <p:spPr>
              <a:xfrm>
                <a:off x="0" y="0"/>
                <a:ext cx="1503365" cy="2076654"/>
              </a:xfrm>
              <a:custGeom>
                <a:rect b="b" l="l" r="r" t="t"/>
                <a:pathLst>
                  <a:path extrusionOk="0" h="2076654" w="1503365">
                    <a:moveTo>
                      <a:pt x="27126" y="0"/>
                    </a:moveTo>
                    <a:lnTo>
                      <a:pt x="1476239" y="0"/>
                    </a:lnTo>
                    <a:cubicBezTo>
                      <a:pt x="1491221" y="0"/>
                      <a:pt x="1503365" y="12145"/>
                      <a:pt x="1503365" y="27126"/>
                    </a:cubicBezTo>
                    <a:lnTo>
                      <a:pt x="1503365" y="2049528"/>
                    </a:lnTo>
                    <a:cubicBezTo>
                      <a:pt x="1503365" y="2064509"/>
                      <a:pt x="1491221" y="2076654"/>
                      <a:pt x="1476239" y="2076654"/>
                    </a:cubicBezTo>
                    <a:lnTo>
                      <a:pt x="27126" y="2076654"/>
                    </a:lnTo>
                    <a:cubicBezTo>
                      <a:pt x="12145" y="2076654"/>
                      <a:pt x="0" y="2064509"/>
                      <a:pt x="0" y="2049528"/>
                    </a:cubicBezTo>
                    <a:lnTo>
                      <a:pt x="0" y="27126"/>
                    </a:lnTo>
                    <a:cubicBezTo>
                      <a:pt x="0" y="12145"/>
                      <a:pt x="12145" y="0"/>
                      <a:pt x="27126" y="0"/>
                    </a:cubicBezTo>
                    <a:close/>
                  </a:path>
                </a:pathLst>
              </a:custGeom>
              <a:solidFill>
                <a:srgbClr val="000000">
                  <a:alpha val="0"/>
                </a:srgbClr>
              </a:solidFill>
              <a:ln cap="sq" cmpd="sng" w="19050">
                <a:solidFill>
                  <a:srgbClr val="494F56"/>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5" name="Google Shape;175;p10"/>
              <p:cNvSpPr txBox="1"/>
              <p:nvPr/>
            </p:nvSpPr>
            <p:spPr>
              <a:xfrm>
                <a:off x="0" y="-47625"/>
                <a:ext cx="1503365" cy="2124279"/>
              </a:xfrm>
              <a:prstGeom prst="rect">
                <a:avLst/>
              </a:prstGeom>
              <a:noFill/>
              <a:ln>
                <a:noFill/>
              </a:ln>
            </p:spPr>
            <p:txBody>
              <a:bodyPr anchorCtr="0" anchor="ctr" bIns="50800" lIns="50800" spcFirstLastPara="1" rIns="50800" wrap="square" tIns="50800">
                <a:noAutofit/>
              </a:bodyPr>
              <a:lstStyle/>
              <a:p>
                <a:pPr indent="0" lvl="0" marL="0" marR="0" rtl="0" algn="ctr">
                  <a:lnSpc>
                    <a:spcPct val="194388"/>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6" name="Google Shape;176;p10"/>
            <p:cNvSpPr/>
            <p:nvPr/>
          </p:nvSpPr>
          <p:spPr>
            <a:xfrm>
              <a:off x="357465" y="315678"/>
              <a:ext cx="6938387" cy="9824523"/>
            </a:xfrm>
            <a:custGeom>
              <a:rect b="b" l="l" r="r" t="t"/>
              <a:pathLst>
                <a:path extrusionOk="0" h="9824523" w="6938387">
                  <a:moveTo>
                    <a:pt x="0" y="0"/>
                  </a:moveTo>
                  <a:lnTo>
                    <a:pt x="6938388" y="0"/>
                  </a:lnTo>
                  <a:lnTo>
                    <a:pt x="6938388" y="9824523"/>
                  </a:lnTo>
                  <a:lnTo>
                    <a:pt x="0" y="9824523"/>
                  </a:lnTo>
                  <a:lnTo>
                    <a:pt x="0" y="0"/>
                  </a:lnTo>
                  <a:close/>
                </a:path>
              </a:pathLst>
            </a:cu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7" name="Google Shape;177;p10"/>
          <p:cNvSpPr txBox="1"/>
          <p:nvPr/>
        </p:nvSpPr>
        <p:spPr>
          <a:xfrm>
            <a:off x="639548" y="539717"/>
            <a:ext cx="12711400" cy="241638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220">
                <a:solidFill>
                  <a:srgbClr val="323232"/>
                </a:solidFill>
                <a:latin typeface="Arial"/>
                <a:ea typeface="Arial"/>
                <a:cs typeface="Arial"/>
                <a:sym typeface="Arial"/>
              </a:rPr>
              <a:t>Step 6: Text Summarization &amp; Architecture diagram</a:t>
            </a:r>
            <a:endParaRPr/>
          </a:p>
          <a:p>
            <a:pPr indent="0" lvl="0" marL="0" marR="0" rtl="0" algn="l">
              <a:lnSpc>
                <a:spcPct val="100000"/>
              </a:lnSpc>
              <a:spcBef>
                <a:spcPts val="0"/>
              </a:spcBef>
              <a:spcAft>
                <a:spcPts val="0"/>
              </a:spcAft>
              <a:buNone/>
            </a:pPr>
            <a:r>
              <a:t/>
            </a:r>
            <a:endParaRPr sz="6220">
              <a:solidFill>
                <a:srgbClr val="323232"/>
              </a:solidFill>
              <a:latin typeface="Arial"/>
              <a:ea typeface="Arial"/>
              <a:cs typeface="Arial"/>
              <a:sym typeface="Arial"/>
            </a:endParaRPr>
          </a:p>
        </p:txBody>
      </p:sp>
      <p:sp>
        <p:nvSpPr>
          <p:cNvPr id="178" name="Google Shape;178;p10"/>
          <p:cNvSpPr txBox="1"/>
          <p:nvPr/>
        </p:nvSpPr>
        <p:spPr>
          <a:xfrm>
            <a:off x="639548" y="2889425"/>
            <a:ext cx="11215745" cy="6578716"/>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2832">
                <a:solidFill>
                  <a:srgbClr val="323232"/>
                </a:solidFill>
                <a:latin typeface="Roboto"/>
                <a:ea typeface="Roboto"/>
                <a:cs typeface="Roboto"/>
                <a:sym typeface="Roboto"/>
              </a:rPr>
              <a:t>Text summarization is a vital NLP technique that condenses a given text while preserving its key information. It involves generating a concise summary that captures the main ideas.</a:t>
            </a:r>
            <a:endParaRPr/>
          </a:p>
          <a:p>
            <a:pPr indent="0" lvl="0" marL="0" marR="0" rtl="0" algn="l">
              <a:lnSpc>
                <a:spcPct val="140007"/>
              </a:lnSpc>
              <a:spcBef>
                <a:spcPts val="0"/>
              </a:spcBef>
              <a:spcAft>
                <a:spcPts val="0"/>
              </a:spcAft>
              <a:buNone/>
            </a:pPr>
            <a:r>
              <a:t/>
            </a:r>
            <a:endParaRPr sz="2832">
              <a:solidFill>
                <a:srgbClr val="323232"/>
              </a:solidFill>
              <a:latin typeface="Roboto"/>
              <a:ea typeface="Roboto"/>
              <a:cs typeface="Roboto"/>
              <a:sym typeface="Roboto"/>
            </a:endParaRPr>
          </a:p>
          <a:p>
            <a:pPr indent="0" lvl="0" marL="0" marR="0" rtl="0" algn="l">
              <a:lnSpc>
                <a:spcPct val="150776"/>
              </a:lnSpc>
              <a:spcBef>
                <a:spcPts val="0"/>
              </a:spcBef>
              <a:spcAft>
                <a:spcPts val="0"/>
              </a:spcAft>
              <a:buNone/>
            </a:pPr>
            <a:r>
              <a:t/>
            </a:r>
            <a:endParaRPr sz="2832">
              <a:solidFill>
                <a:srgbClr val="323232"/>
              </a:solidFill>
              <a:latin typeface="Roboto"/>
              <a:ea typeface="Roboto"/>
              <a:cs typeface="Roboto"/>
              <a:sym typeface="Roboto"/>
            </a:endParaRPr>
          </a:p>
          <a:p>
            <a:pPr indent="0" lvl="0" marL="0" marR="0" rtl="0" algn="l">
              <a:lnSpc>
                <a:spcPct val="140007"/>
              </a:lnSpc>
              <a:spcBef>
                <a:spcPts val="0"/>
              </a:spcBef>
              <a:spcAft>
                <a:spcPts val="0"/>
              </a:spcAft>
              <a:buNone/>
            </a:pPr>
            <a:r>
              <a:rPr b="1" lang="en-US" sz="2832">
                <a:solidFill>
                  <a:srgbClr val="323232"/>
                </a:solidFill>
                <a:latin typeface="Roboto"/>
                <a:ea typeface="Roboto"/>
                <a:cs typeface="Roboto"/>
                <a:sym typeface="Roboto"/>
              </a:rPr>
              <a:t>There are two approaches:</a:t>
            </a:r>
            <a:endParaRPr/>
          </a:p>
          <a:p>
            <a:pPr indent="0" lvl="0" marL="0" marR="0" rtl="0" algn="l">
              <a:lnSpc>
                <a:spcPct val="140007"/>
              </a:lnSpc>
              <a:spcBef>
                <a:spcPts val="0"/>
              </a:spcBef>
              <a:spcAft>
                <a:spcPts val="0"/>
              </a:spcAft>
              <a:buNone/>
            </a:pPr>
            <a:r>
              <a:t/>
            </a:r>
            <a:endParaRPr b="1" sz="2832">
              <a:solidFill>
                <a:srgbClr val="323232"/>
              </a:solidFill>
              <a:latin typeface="Roboto"/>
              <a:ea typeface="Roboto"/>
              <a:cs typeface="Roboto"/>
              <a:sym typeface="Roboto"/>
            </a:endParaRPr>
          </a:p>
          <a:p>
            <a:pPr indent="0" lvl="0" marL="0" marR="0" rtl="0" algn="l">
              <a:lnSpc>
                <a:spcPct val="140007"/>
              </a:lnSpc>
              <a:spcBef>
                <a:spcPts val="0"/>
              </a:spcBef>
              <a:spcAft>
                <a:spcPts val="0"/>
              </a:spcAft>
              <a:buNone/>
            </a:pPr>
            <a:r>
              <a:rPr lang="en-US" sz="2832">
                <a:solidFill>
                  <a:srgbClr val="323232"/>
                </a:solidFill>
                <a:latin typeface="Roboto"/>
                <a:ea typeface="Roboto"/>
                <a:cs typeface="Roboto"/>
                <a:sym typeface="Roboto"/>
              </a:rPr>
              <a:t>Extractive Summarization: Selects important sentences or phrases from the original text to create a summary.</a:t>
            </a:r>
            <a:endParaRPr/>
          </a:p>
          <a:p>
            <a:pPr indent="0" lvl="0" marL="0" marR="0" rtl="0" algn="l">
              <a:lnSpc>
                <a:spcPct val="140007"/>
              </a:lnSpc>
              <a:spcBef>
                <a:spcPts val="0"/>
              </a:spcBef>
              <a:spcAft>
                <a:spcPts val="0"/>
              </a:spcAft>
              <a:buNone/>
            </a:pPr>
            <a:r>
              <a:t/>
            </a:r>
            <a:endParaRPr sz="2832">
              <a:solidFill>
                <a:srgbClr val="323232"/>
              </a:solidFill>
              <a:latin typeface="Roboto"/>
              <a:ea typeface="Roboto"/>
              <a:cs typeface="Roboto"/>
              <a:sym typeface="Roboto"/>
            </a:endParaRPr>
          </a:p>
          <a:p>
            <a:pPr indent="0" lvl="0" marL="0" marR="0" rtl="0" algn="l">
              <a:lnSpc>
                <a:spcPct val="140007"/>
              </a:lnSpc>
              <a:spcBef>
                <a:spcPts val="0"/>
              </a:spcBef>
              <a:spcAft>
                <a:spcPts val="0"/>
              </a:spcAft>
              <a:buNone/>
            </a:pPr>
            <a:r>
              <a:rPr lang="en-US" sz="2832">
                <a:solidFill>
                  <a:srgbClr val="323232"/>
                </a:solidFill>
                <a:latin typeface="Roboto"/>
                <a:ea typeface="Roboto"/>
                <a:cs typeface="Roboto"/>
                <a:sym typeface="Roboto"/>
              </a:rPr>
              <a:t>Abstractive Summarization: Generates a summary by understanding the text's meaning and expressing it in a new way.</a:t>
            </a:r>
            <a:endParaRPr/>
          </a:p>
          <a:p>
            <a:pPr indent="0" lvl="0" marL="0" marR="0" rtl="0" algn="l">
              <a:lnSpc>
                <a:spcPct val="159745"/>
              </a:lnSpc>
              <a:spcBef>
                <a:spcPts val="0"/>
              </a:spcBef>
              <a:spcAft>
                <a:spcPts val="0"/>
              </a:spcAft>
              <a:buNone/>
            </a:pPr>
            <a:r>
              <a:t/>
            </a:r>
            <a:endParaRPr sz="2832">
              <a:solidFill>
                <a:srgbClr val="323232"/>
              </a:solidFill>
              <a:latin typeface="Roboto"/>
              <a:ea typeface="Roboto"/>
              <a:cs typeface="Roboto"/>
              <a:sym typeface="Roboto"/>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82" name="Shape 182"/>
        <p:cNvGrpSpPr/>
        <p:nvPr/>
      </p:nvGrpSpPr>
      <p:grpSpPr>
        <a:xfrm>
          <a:off x="0" y="0"/>
          <a:ext cx="0" cy="0"/>
          <a:chOff x="0" y="0"/>
          <a:chExt cx="0" cy="0"/>
        </a:xfrm>
      </p:grpSpPr>
      <p:sp>
        <p:nvSpPr>
          <p:cNvPr id="183" name="Google Shape;183;p11"/>
          <p:cNvSpPr/>
          <p:nvPr/>
        </p:nvSpPr>
        <p:spPr>
          <a:xfrm rot="-4220125">
            <a:off x="-1756047" y="-1128231"/>
            <a:ext cx="3512094" cy="3547569"/>
          </a:xfrm>
          <a:custGeom>
            <a:rect b="b" l="l" r="r" t="t"/>
            <a:pathLst>
              <a:path extrusionOk="0" h="3547569" w="3512094">
                <a:moveTo>
                  <a:pt x="0" y="0"/>
                </a:moveTo>
                <a:lnTo>
                  <a:pt x="3512094" y="0"/>
                </a:lnTo>
                <a:lnTo>
                  <a:pt x="3512094" y="3547569"/>
                </a:lnTo>
                <a:lnTo>
                  <a:pt x="0" y="3547569"/>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4" name="Google Shape;184;p11"/>
          <p:cNvSpPr txBox="1"/>
          <p:nvPr/>
        </p:nvSpPr>
        <p:spPr>
          <a:xfrm>
            <a:off x="862728" y="565150"/>
            <a:ext cx="16064920" cy="106997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8000">
                <a:solidFill>
                  <a:srgbClr val="323232"/>
                </a:solidFill>
                <a:latin typeface="Arial"/>
                <a:ea typeface="Arial"/>
                <a:cs typeface="Arial"/>
                <a:sym typeface="Arial"/>
              </a:rPr>
              <a:t>Results and Discussion</a:t>
            </a:r>
            <a:endParaRPr/>
          </a:p>
        </p:txBody>
      </p:sp>
      <p:sp>
        <p:nvSpPr>
          <p:cNvPr id="185" name="Google Shape;185;p11"/>
          <p:cNvSpPr txBox="1"/>
          <p:nvPr/>
        </p:nvSpPr>
        <p:spPr>
          <a:xfrm>
            <a:off x="1028700" y="1963060"/>
            <a:ext cx="16514236" cy="7438781"/>
          </a:xfrm>
          <a:prstGeom prst="rect">
            <a:avLst/>
          </a:prstGeom>
          <a:noFill/>
          <a:ln>
            <a:noFill/>
          </a:ln>
        </p:spPr>
        <p:txBody>
          <a:bodyPr anchorCtr="0" anchor="t" bIns="0" lIns="0" spcFirstLastPara="1" rIns="0" wrap="square" tIns="0">
            <a:spAutoFit/>
          </a:bodyPr>
          <a:lstStyle/>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The project implements a text summarization system using NLP techniques and a pre-trained summarizer model (spaCy) based on the Transformer architecture.</a:t>
            </a:r>
            <a:endParaRPr/>
          </a:p>
          <a:p>
            <a:pPr indent="0" lvl="0" marL="0" marR="0" rtl="0" algn="l">
              <a:lnSpc>
                <a:spcPct val="139971"/>
              </a:lnSpc>
              <a:spcBef>
                <a:spcPts val="0"/>
              </a:spcBef>
              <a:spcAft>
                <a:spcPts val="0"/>
              </a:spcAft>
              <a:buNone/>
            </a:pPr>
            <a:r>
              <a:t/>
            </a:r>
            <a:endParaRPr sz="2822">
              <a:solidFill>
                <a:srgbClr val="323232"/>
              </a:solidFill>
              <a:latin typeface="Roboto"/>
              <a:ea typeface="Roboto"/>
              <a:cs typeface="Roboto"/>
              <a:sym typeface="Roboto"/>
            </a:endParaRPr>
          </a:p>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The system generates concise and informative summaries for BBC News articles and custom articles.</a:t>
            </a:r>
            <a:endParaRPr/>
          </a:p>
          <a:p>
            <a:pPr indent="0" lvl="0" marL="0" marR="0" rtl="0" algn="l">
              <a:lnSpc>
                <a:spcPct val="139971"/>
              </a:lnSpc>
              <a:spcBef>
                <a:spcPts val="0"/>
              </a:spcBef>
              <a:spcAft>
                <a:spcPts val="0"/>
              </a:spcAft>
              <a:buNone/>
            </a:pPr>
            <a:r>
              <a:t/>
            </a:r>
            <a:endParaRPr sz="2822">
              <a:solidFill>
                <a:srgbClr val="323232"/>
              </a:solidFill>
              <a:latin typeface="Roboto"/>
              <a:ea typeface="Roboto"/>
              <a:cs typeface="Roboto"/>
              <a:sym typeface="Roboto"/>
            </a:endParaRPr>
          </a:p>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It leverages the Transformer's self-attention mechanism to capture important information and produce coherent summaries.</a:t>
            </a:r>
            <a:endParaRPr/>
          </a:p>
          <a:p>
            <a:pPr indent="0" lvl="0" marL="0" marR="0" rtl="0" algn="l">
              <a:lnSpc>
                <a:spcPct val="139971"/>
              </a:lnSpc>
              <a:spcBef>
                <a:spcPts val="0"/>
              </a:spcBef>
              <a:spcAft>
                <a:spcPts val="0"/>
              </a:spcAft>
              <a:buNone/>
            </a:pPr>
            <a:r>
              <a:t/>
            </a:r>
            <a:endParaRPr sz="2822">
              <a:solidFill>
                <a:srgbClr val="323232"/>
              </a:solidFill>
              <a:latin typeface="Roboto"/>
              <a:ea typeface="Roboto"/>
              <a:cs typeface="Roboto"/>
              <a:sym typeface="Roboto"/>
            </a:endParaRPr>
          </a:p>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The generated summaries are generally accurate, but some details from the original text may be lost due to the limitations of automatic summarization.</a:t>
            </a:r>
            <a:endParaRPr/>
          </a:p>
          <a:p>
            <a:pPr indent="0" lvl="0" marL="0" marR="0" rtl="0" algn="l">
              <a:lnSpc>
                <a:spcPct val="139971"/>
              </a:lnSpc>
              <a:spcBef>
                <a:spcPts val="0"/>
              </a:spcBef>
              <a:spcAft>
                <a:spcPts val="0"/>
              </a:spcAft>
              <a:buNone/>
            </a:pPr>
            <a:r>
              <a:t/>
            </a:r>
            <a:endParaRPr sz="2822">
              <a:solidFill>
                <a:srgbClr val="323232"/>
              </a:solidFill>
              <a:latin typeface="Roboto"/>
              <a:ea typeface="Roboto"/>
              <a:cs typeface="Roboto"/>
              <a:sym typeface="Roboto"/>
            </a:endParaRPr>
          </a:p>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The project demonstrates successful application of NLP and the Transformer architecture for text summarization.</a:t>
            </a:r>
            <a:endParaRPr/>
          </a:p>
          <a:p>
            <a:pPr indent="0" lvl="0" marL="0" marR="0" rtl="0" algn="l">
              <a:lnSpc>
                <a:spcPct val="139971"/>
              </a:lnSpc>
              <a:spcBef>
                <a:spcPts val="0"/>
              </a:spcBef>
              <a:spcAft>
                <a:spcPts val="0"/>
              </a:spcAft>
              <a:buNone/>
            </a:pPr>
            <a:r>
              <a:t/>
            </a:r>
            <a:endParaRPr sz="2822">
              <a:solidFill>
                <a:srgbClr val="323232"/>
              </a:solidFill>
              <a:latin typeface="Roboto"/>
              <a:ea typeface="Roboto"/>
              <a:cs typeface="Roboto"/>
              <a:sym typeface="Roboto"/>
            </a:endParaRPr>
          </a:p>
          <a:p>
            <a:pPr indent="0" lvl="0" marL="0" marR="0" rtl="0" algn="l">
              <a:lnSpc>
                <a:spcPct val="139971"/>
              </a:lnSpc>
              <a:spcBef>
                <a:spcPts val="0"/>
              </a:spcBef>
              <a:spcAft>
                <a:spcPts val="0"/>
              </a:spcAft>
              <a:buNone/>
            </a:pPr>
            <a:r>
              <a:rPr lang="en-US" sz="2822">
                <a:solidFill>
                  <a:srgbClr val="323232"/>
                </a:solidFill>
                <a:latin typeface="Roboto"/>
                <a:ea typeface="Roboto"/>
                <a:cs typeface="Roboto"/>
                <a:sym typeface="Roboto"/>
              </a:rPr>
              <a:t>It provides a foundation for future advancements in the field of text summarization.</a:t>
            </a:r>
            <a:endParaRP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89" name="Shape 189"/>
        <p:cNvGrpSpPr/>
        <p:nvPr/>
      </p:nvGrpSpPr>
      <p:grpSpPr>
        <a:xfrm>
          <a:off x="0" y="0"/>
          <a:ext cx="0" cy="0"/>
          <a:chOff x="0" y="0"/>
          <a:chExt cx="0" cy="0"/>
        </a:xfrm>
      </p:grpSpPr>
      <p:cxnSp>
        <p:nvCxnSpPr>
          <p:cNvPr id="190" name="Google Shape;190;p12"/>
          <p:cNvCxnSpPr/>
          <p:nvPr/>
        </p:nvCxnSpPr>
        <p:spPr>
          <a:xfrm rot="10800000">
            <a:off x="-1196174" y="1147762"/>
            <a:ext cx="18901875" cy="0"/>
          </a:xfrm>
          <a:prstGeom prst="straightConnector1">
            <a:avLst/>
          </a:prstGeom>
          <a:noFill/>
          <a:ln cap="rnd" cmpd="sng" w="9525">
            <a:solidFill>
              <a:srgbClr val="000000">
                <a:alpha val="29803"/>
              </a:srgbClr>
            </a:solidFill>
            <a:prstDash val="solid"/>
            <a:round/>
            <a:headEnd len="sm" w="sm" type="none"/>
            <a:tailEnd len="sm" w="sm" type="none"/>
          </a:ln>
        </p:spPr>
      </p:cxnSp>
      <p:sp>
        <p:nvSpPr>
          <p:cNvPr id="191" name="Google Shape;191;p12"/>
          <p:cNvSpPr/>
          <p:nvPr/>
        </p:nvSpPr>
        <p:spPr>
          <a:xfrm>
            <a:off x="2070003" y="1593154"/>
            <a:ext cx="14147995" cy="7100692"/>
          </a:xfrm>
          <a:custGeom>
            <a:rect b="b" l="l" r="r" t="t"/>
            <a:pathLst>
              <a:path extrusionOk="0" h="7100692" w="14147995">
                <a:moveTo>
                  <a:pt x="0" y="0"/>
                </a:moveTo>
                <a:lnTo>
                  <a:pt x="14147994" y="0"/>
                </a:lnTo>
                <a:lnTo>
                  <a:pt x="14147994" y="7100692"/>
                </a:lnTo>
                <a:lnTo>
                  <a:pt x="0" y="7100692"/>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2" name="Google Shape;192;p12"/>
          <p:cNvSpPr txBox="1"/>
          <p:nvPr/>
        </p:nvSpPr>
        <p:spPr>
          <a:xfrm>
            <a:off x="215302" y="152400"/>
            <a:ext cx="5438378"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Result</a:t>
            </a:r>
            <a:endParaRPr/>
          </a:p>
        </p:txBody>
      </p:sp>
      <p:sp>
        <p:nvSpPr>
          <p:cNvPr id="193" name="Google Shape;193;p12"/>
          <p:cNvSpPr txBox="1"/>
          <p:nvPr/>
        </p:nvSpPr>
        <p:spPr>
          <a:xfrm>
            <a:off x="6115478" y="9040178"/>
            <a:ext cx="6057044" cy="39814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2400">
                <a:solidFill>
                  <a:srgbClr val="323232"/>
                </a:solidFill>
                <a:latin typeface="Roboto"/>
                <a:ea typeface="Roboto"/>
                <a:cs typeface="Roboto"/>
                <a:sym typeface="Roboto"/>
              </a:rPr>
              <a:t>Figure : News Headlines and Summary</a:t>
            </a:r>
            <a:endParaRP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97" name="Shape 197"/>
        <p:cNvGrpSpPr/>
        <p:nvPr/>
      </p:nvGrpSpPr>
      <p:grpSpPr>
        <a:xfrm>
          <a:off x="0" y="0"/>
          <a:ext cx="0" cy="0"/>
          <a:chOff x="0" y="0"/>
          <a:chExt cx="0" cy="0"/>
        </a:xfrm>
      </p:grpSpPr>
      <p:cxnSp>
        <p:nvCxnSpPr>
          <p:cNvPr id="198" name="Google Shape;198;p13"/>
          <p:cNvCxnSpPr/>
          <p:nvPr/>
        </p:nvCxnSpPr>
        <p:spPr>
          <a:xfrm rot="10800000">
            <a:off x="-1196174" y="1147762"/>
            <a:ext cx="18901875" cy="0"/>
          </a:xfrm>
          <a:prstGeom prst="straightConnector1">
            <a:avLst/>
          </a:prstGeom>
          <a:noFill/>
          <a:ln cap="rnd" cmpd="sng" w="9525">
            <a:solidFill>
              <a:srgbClr val="000000">
                <a:alpha val="29803"/>
              </a:srgbClr>
            </a:solidFill>
            <a:prstDash val="solid"/>
            <a:round/>
            <a:headEnd len="sm" w="sm" type="none"/>
            <a:tailEnd len="sm" w="sm" type="none"/>
          </a:ln>
        </p:spPr>
      </p:cxnSp>
      <p:sp>
        <p:nvSpPr>
          <p:cNvPr id="199" name="Google Shape;199;p13"/>
          <p:cNvSpPr/>
          <p:nvPr/>
        </p:nvSpPr>
        <p:spPr>
          <a:xfrm>
            <a:off x="386476" y="1439073"/>
            <a:ext cx="10534408" cy="4331616"/>
          </a:xfrm>
          <a:custGeom>
            <a:rect b="b" l="l" r="r" t="t"/>
            <a:pathLst>
              <a:path extrusionOk="0" h="4331616" w="10534408">
                <a:moveTo>
                  <a:pt x="0" y="0"/>
                </a:moveTo>
                <a:lnTo>
                  <a:pt x="10534408" y="0"/>
                </a:lnTo>
                <a:lnTo>
                  <a:pt x="10534408" y="4331616"/>
                </a:lnTo>
                <a:lnTo>
                  <a:pt x="0" y="4331616"/>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0" name="Google Shape;200;p13"/>
          <p:cNvSpPr/>
          <p:nvPr/>
        </p:nvSpPr>
        <p:spPr>
          <a:xfrm>
            <a:off x="6348546" y="6615353"/>
            <a:ext cx="11806274" cy="2802928"/>
          </a:xfrm>
          <a:custGeom>
            <a:rect b="b" l="l" r="r" t="t"/>
            <a:pathLst>
              <a:path extrusionOk="0" h="2802928" w="11806274">
                <a:moveTo>
                  <a:pt x="0" y="0"/>
                </a:moveTo>
                <a:lnTo>
                  <a:pt x="11806274" y="0"/>
                </a:lnTo>
                <a:lnTo>
                  <a:pt x="11806274" y="2802928"/>
                </a:lnTo>
                <a:lnTo>
                  <a:pt x="0" y="2802928"/>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1" name="Google Shape;201;p13"/>
          <p:cNvSpPr txBox="1"/>
          <p:nvPr/>
        </p:nvSpPr>
        <p:spPr>
          <a:xfrm>
            <a:off x="215302" y="152400"/>
            <a:ext cx="5438378"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Result</a:t>
            </a:r>
            <a:endParaRPr/>
          </a:p>
        </p:txBody>
      </p:sp>
      <p:sp>
        <p:nvSpPr>
          <p:cNvPr id="202" name="Google Shape;202;p13"/>
          <p:cNvSpPr txBox="1"/>
          <p:nvPr/>
        </p:nvSpPr>
        <p:spPr>
          <a:xfrm>
            <a:off x="215302" y="5882279"/>
            <a:ext cx="6057044" cy="39814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2400">
                <a:solidFill>
                  <a:srgbClr val="323232"/>
                </a:solidFill>
                <a:latin typeface="Roboto"/>
                <a:ea typeface="Roboto"/>
                <a:cs typeface="Roboto"/>
                <a:sym typeface="Roboto"/>
              </a:rPr>
              <a:t>Figure : Custom Text Summarization</a:t>
            </a:r>
            <a:endParaRPr/>
          </a:p>
        </p:txBody>
      </p:sp>
      <p:sp>
        <p:nvSpPr>
          <p:cNvPr id="203" name="Google Shape;203;p13"/>
          <p:cNvSpPr txBox="1"/>
          <p:nvPr/>
        </p:nvSpPr>
        <p:spPr>
          <a:xfrm>
            <a:off x="12893862" y="9498055"/>
            <a:ext cx="6059263" cy="788945"/>
          </a:xfrm>
          <a:prstGeom prst="rect">
            <a:avLst/>
          </a:prstGeom>
          <a:noFill/>
          <a:ln>
            <a:noFill/>
          </a:ln>
        </p:spPr>
        <p:txBody>
          <a:bodyPr anchorCtr="0" anchor="t" bIns="0" lIns="0" spcFirstLastPara="1" rIns="0" wrap="square" tIns="0">
            <a:spAutoFit/>
          </a:bodyPr>
          <a:lstStyle/>
          <a:p>
            <a:pPr indent="0" lvl="0" marL="0" marR="0" rtl="0" algn="ctr">
              <a:lnSpc>
                <a:spcPct val="130041"/>
              </a:lnSpc>
              <a:spcBef>
                <a:spcPts val="0"/>
              </a:spcBef>
              <a:spcAft>
                <a:spcPts val="0"/>
              </a:spcAft>
              <a:buNone/>
            </a:pPr>
            <a:r>
              <a:rPr lang="en-US" sz="2400">
                <a:solidFill>
                  <a:srgbClr val="323232"/>
                </a:solidFill>
                <a:latin typeface="Roboto"/>
                <a:ea typeface="Roboto"/>
                <a:cs typeface="Roboto"/>
                <a:sym typeface="Roboto"/>
              </a:rPr>
              <a:t>Figure: Summary Visualization</a:t>
            </a:r>
            <a:endParaRPr/>
          </a:p>
          <a:p>
            <a:pPr indent="0" lvl="0" marL="0" marR="0" rtl="0" algn="ctr">
              <a:lnSpc>
                <a:spcPct val="130041"/>
              </a:lnSpc>
              <a:spcBef>
                <a:spcPts val="0"/>
              </a:spcBef>
              <a:spcAft>
                <a:spcPts val="0"/>
              </a:spcAft>
              <a:buNone/>
            </a:pPr>
            <a:r>
              <a:t/>
            </a:r>
            <a:endParaRPr sz="2400">
              <a:solidFill>
                <a:srgbClr val="323232"/>
              </a:solidFill>
              <a:latin typeface="Roboto"/>
              <a:ea typeface="Roboto"/>
              <a:cs typeface="Roboto"/>
              <a:sym typeface="Roboto"/>
            </a:endParaRP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207" name="Shape 207"/>
        <p:cNvGrpSpPr/>
        <p:nvPr/>
      </p:nvGrpSpPr>
      <p:grpSpPr>
        <a:xfrm>
          <a:off x="0" y="0"/>
          <a:ext cx="0" cy="0"/>
          <a:chOff x="0" y="0"/>
          <a:chExt cx="0" cy="0"/>
        </a:xfrm>
      </p:grpSpPr>
      <p:cxnSp>
        <p:nvCxnSpPr>
          <p:cNvPr id="208" name="Google Shape;208;p14"/>
          <p:cNvCxnSpPr/>
          <p:nvPr/>
        </p:nvCxnSpPr>
        <p:spPr>
          <a:xfrm rot="10800000">
            <a:off x="-1196174" y="1147762"/>
            <a:ext cx="18901875" cy="0"/>
          </a:xfrm>
          <a:prstGeom prst="straightConnector1">
            <a:avLst/>
          </a:prstGeom>
          <a:noFill/>
          <a:ln cap="rnd" cmpd="sng" w="9525">
            <a:solidFill>
              <a:srgbClr val="000000">
                <a:alpha val="29803"/>
              </a:srgbClr>
            </a:solidFill>
            <a:prstDash val="solid"/>
            <a:round/>
            <a:headEnd len="sm" w="sm" type="none"/>
            <a:tailEnd len="sm" w="sm" type="none"/>
          </a:ln>
        </p:spPr>
      </p:cxnSp>
      <p:sp>
        <p:nvSpPr>
          <p:cNvPr id="209" name="Google Shape;209;p14"/>
          <p:cNvSpPr/>
          <p:nvPr/>
        </p:nvSpPr>
        <p:spPr>
          <a:xfrm>
            <a:off x="3243227" y="1595203"/>
            <a:ext cx="11801545" cy="7327479"/>
          </a:xfrm>
          <a:custGeom>
            <a:rect b="b" l="l" r="r" t="t"/>
            <a:pathLst>
              <a:path extrusionOk="0" h="7327479" w="11801545">
                <a:moveTo>
                  <a:pt x="0" y="0"/>
                </a:moveTo>
                <a:lnTo>
                  <a:pt x="11801546" y="0"/>
                </a:lnTo>
                <a:lnTo>
                  <a:pt x="11801546" y="7327479"/>
                </a:lnTo>
                <a:lnTo>
                  <a:pt x="0" y="7327479"/>
                </a:lnTo>
                <a:lnTo>
                  <a:pt x="0" y="0"/>
                </a:lnTo>
                <a:close/>
              </a:path>
            </a:pathLst>
          </a:custGeom>
          <a:blipFill rotWithShape="1">
            <a:blip r:embed="rId3">
              <a:alphaModFix/>
            </a:blip>
            <a:stretch>
              <a:fillRect b="-3916" l="0" r="-162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14"/>
          <p:cNvSpPr txBox="1"/>
          <p:nvPr/>
        </p:nvSpPr>
        <p:spPr>
          <a:xfrm>
            <a:off x="215302" y="152400"/>
            <a:ext cx="5438378"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Result</a:t>
            </a:r>
            <a:endParaRPr/>
          </a:p>
        </p:txBody>
      </p:sp>
      <p:sp>
        <p:nvSpPr>
          <p:cNvPr id="211" name="Google Shape;211;p14"/>
          <p:cNvSpPr txBox="1"/>
          <p:nvPr/>
        </p:nvSpPr>
        <p:spPr>
          <a:xfrm>
            <a:off x="6115478" y="9220200"/>
            <a:ext cx="6057044" cy="398145"/>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lang="en-US" sz="2400">
                <a:solidFill>
                  <a:srgbClr val="323232"/>
                </a:solidFill>
                <a:latin typeface="Roboto"/>
                <a:ea typeface="Roboto"/>
                <a:cs typeface="Roboto"/>
                <a:sym typeface="Roboto"/>
              </a:rPr>
              <a:t>Figure: Full Article Visualization</a:t>
            </a:r>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215" name="Shape 215"/>
        <p:cNvGrpSpPr/>
        <p:nvPr/>
      </p:nvGrpSpPr>
      <p:grpSpPr>
        <a:xfrm>
          <a:off x="0" y="0"/>
          <a:ext cx="0" cy="0"/>
          <a:chOff x="0" y="0"/>
          <a:chExt cx="0" cy="0"/>
        </a:xfrm>
      </p:grpSpPr>
      <p:pic>
        <p:nvPicPr>
          <p:cNvPr id="216" name="Google Shape;216;p15"/>
          <p:cNvPicPr preferRelativeResize="0"/>
          <p:nvPr/>
        </p:nvPicPr>
        <p:blipFill rotWithShape="1">
          <a:blip r:embed="rId3">
            <a:alphaModFix/>
          </a:blip>
          <a:srcRect b="8903" l="0" r="0" t="8903"/>
          <a:stretch/>
        </p:blipFill>
        <p:spPr>
          <a:xfrm>
            <a:off x="0" y="-160509"/>
            <a:ext cx="18288000" cy="4061745"/>
          </a:xfrm>
          <a:prstGeom prst="rect">
            <a:avLst/>
          </a:prstGeom>
          <a:noFill/>
          <a:ln>
            <a:noFill/>
          </a:ln>
        </p:spPr>
      </p:pic>
      <p:sp>
        <p:nvSpPr>
          <p:cNvPr id="217" name="Google Shape;217;p15"/>
          <p:cNvSpPr txBox="1"/>
          <p:nvPr/>
        </p:nvSpPr>
        <p:spPr>
          <a:xfrm>
            <a:off x="350878" y="4229296"/>
            <a:ext cx="11503297" cy="1517456"/>
          </a:xfrm>
          <a:prstGeom prst="rect">
            <a:avLst/>
          </a:prstGeom>
          <a:noFill/>
          <a:ln>
            <a:noFill/>
          </a:ln>
        </p:spPr>
        <p:txBody>
          <a:bodyPr anchorCtr="0" anchor="t" bIns="0" lIns="0" spcFirstLastPara="1" rIns="0" wrap="square" tIns="0">
            <a:spAutoFit/>
          </a:bodyPr>
          <a:lstStyle/>
          <a:p>
            <a:pPr indent="0" lvl="0" marL="0" marR="0" rtl="0" algn="l">
              <a:lnSpc>
                <a:spcPct val="97011"/>
              </a:lnSpc>
              <a:spcBef>
                <a:spcPts val="0"/>
              </a:spcBef>
              <a:spcAft>
                <a:spcPts val="0"/>
              </a:spcAft>
              <a:buNone/>
            </a:pPr>
            <a:r>
              <a:rPr lang="en-US" sz="5321">
                <a:solidFill>
                  <a:srgbClr val="323232"/>
                </a:solidFill>
                <a:latin typeface="Arial"/>
                <a:ea typeface="Arial"/>
                <a:cs typeface="Arial"/>
                <a:sym typeface="Arial"/>
              </a:rPr>
              <a:t>Conclusion and Future Work</a:t>
            </a:r>
            <a:endParaRPr/>
          </a:p>
          <a:p>
            <a:pPr indent="0" lvl="0" marL="0" marR="0" rtl="0" algn="l">
              <a:lnSpc>
                <a:spcPct val="117872"/>
              </a:lnSpc>
              <a:spcBef>
                <a:spcPts val="0"/>
              </a:spcBef>
              <a:spcAft>
                <a:spcPts val="0"/>
              </a:spcAft>
              <a:buNone/>
            </a:pPr>
            <a:r>
              <a:t/>
            </a:r>
            <a:endParaRPr sz="5321">
              <a:solidFill>
                <a:srgbClr val="323232"/>
              </a:solidFill>
              <a:latin typeface="Arial"/>
              <a:ea typeface="Arial"/>
              <a:cs typeface="Arial"/>
              <a:sym typeface="Arial"/>
            </a:endParaRPr>
          </a:p>
        </p:txBody>
      </p:sp>
      <p:sp>
        <p:nvSpPr>
          <p:cNvPr id="218" name="Google Shape;218;p15"/>
          <p:cNvSpPr txBox="1"/>
          <p:nvPr/>
        </p:nvSpPr>
        <p:spPr>
          <a:xfrm>
            <a:off x="690445" y="5487702"/>
            <a:ext cx="16907109" cy="4050571"/>
          </a:xfrm>
          <a:prstGeom prst="rect">
            <a:avLst/>
          </a:prstGeom>
          <a:noFill/>
          <a:ln>
            <a:noFill/>
          </a:ln>
        </p:spPr>
        <p:txBody>
          <a:bodyPr anchorCtr="0" anchor="t" bIns="0" lIns="0" spcFirstLastPara="1" rIns="0" wrap="square" tIns="0">
            <a:spAutoFit/>
          </a:bodyPr>
          <a:lstStyle/>
          <a:p>
            <a:pPr indent="0" lvl="0" marL="0" marR="0" rtl="0" algn="l">
              <a:lnSpc>
                <a:spcPct val="149981"/>
              </a:lnSpc>
              <a:spcBef>
                <a:spcPts val="0"/>
              </a:spcBef>
              <a:spcAft>
                <a:spcPts val="0"/>
              </a:spcAft>
              <a:buNone/>
            </a:pPr>
            <a:r>
              <a:rPr lang="en-US" sz="2771">
                <a:solidFill>
                  <a:srgbClr val="323232"/>
                </a:solidFill>
                <a:latin typeface="Roboto"/>
                <a:ea typeface="Roboto"/>
                <a:cs typeface="Roboto"/>
                <a:sym typeface="Roboto"/>
              </a:rPr>
              <a:t>In conclusion, text summarization using NLP is a promising field with many potential applications in various industries. Our methodology has shown promising results in summarizing news articles from BBC News, and we believe that with further research and development, it can be applied to other types of text as well.</a:t>
            </a:r>
            <a:endParaRPr/>
          </a:p>
          <a:p>
            <a:pPr indent="0" lvl="0" marL="0" marR="0" rtl="0" algn="l">
              <a:lnSpc>
                <a:spcPct val="149981"/>
              </a:lnSpc>
              <a:spcBef>
                <a:spcPts val="0"/>
              </a:spcBef>
              <a:spcAft>
                <a:spcPts val="0"/>
              </a:spcAft>
              <a:buNone/>
            </a:pPr>
            <a:r>
              <a:t/>
            </a:r>
            <a:endParaRPr sz="2771">
              <a:solidFill>
                <a:srgbClr val="323232"/>
              </a:solidFill>
              <a:latin typeface="Roboto"/>
              <a:ea typeface="Roboto"/>
              <a:cs typeface="Roboto"/>
              <a:sym typeface="Roboto"/>
            </a:endParaRPr>
          </a:p>
          <a:p>
            <a:pPr indent="0" lvl="0" marL="0" marR="0" rtl="0" algn="l">
              <a:lnSpc>
                <a:spcPct val="149981"/>
              </a:lnSpc>
              <a:spcBef>
                <a:spcPts val="0"/>
              </a:spcBef>
              <a:spcAft>
                <a:spcPts val="0"/>
              </a:spcAft>
              <a:buNone/>
            </a:pPr>
            <a:r>
              <a:rPr lang="en-US" sz="2771">
                <a:solidFill>
                  <a:srgbClr val="323232"/>
                </a:solidFill>
                <a:latin typeface="Roboto"/>
                <a:ea typeface="Roboto"/>
                <a:cs typeface="Roboto"/>
                <a:sym typeface="Roboto"/>
              </a:rPr>
              <a:t>Moving forward, we plan to explore the use of deep learning models for text summarization, as well as incorporating more advanced NLP techniques such as sentiment analysis and entity recognition. We also plan to expand our dataset to include a wider range of text sources and languages.</a:t>
            </a:r>
            <a:endParaRPr/>
          </a:p>
          <a:p>
            <a:pPr indent="0" lvl="0" marL="0" marR="0" rtl="0" algn="l">
              <a:lnSpc>
                <a:spcPct val="121147"/>
              </a:lnSpc>
              <a:spcBef>
                <a:spcPts val="0"/>
              </a:spcBef>
              <a:spcAft>
                <a:spcPts val="0"/>
              </a:spcAft>
              <a:buNone/>
            </a:pPr>
            <a:r>
              <a:t/>
            </a:r>
            <a:endParaRPr sz="2771">
              <a:solidFill>
                <a:srgbClr val="323232"/>
              </a:solidFill>
              <a:latin typeface="Roboto"/>
              <a:ea typeface="Roboto"/>
              <a:cs typeface="Roboto"/>
              <a:sym typeface="Roboto"/>
            </a:endParaRPr>
          </a:p>
        </p:txBody>
      </p:sp>
      <p:cxnSp>
        <p:nvCxnSpPr>
          <p:cNvPr id="219" name="Google Shape;219;p15"/>
          <p:cNvCxnSpPr/>
          <p:nvPr/>
        </p:nvCxnSpPr>
        <p:spPr>
          <a:xfrm rot="10800000">
            <a:off x="-613875" y="5138738"/>
            <a:ext cx="18901875" cy="0"/>
          </a:xfrm>
          <a:prstGeom prst="straightConnector1">
            <a:avLst/>
          </a:prstGeom>
          <a:noFill/>
          <a:ln cap="rnd" cmpd="sng" w="9525">
            <a:solidFill>
              <a:srgbClr val="000000">
                <a:alpha val="29803"/>
              </a:srgbClr>
            </a:solidFill>
            <a:prstDash val="solid"/>
            <a:round/>
            <a:headEnd len="sm" w="sm" type="none"/>
            <a:tailEnd len="sm" w="sm" type="none"/>
          </a:ln>
        </p:spPr>
      </p:cxn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223" name="Shape 223"/>
        <p:cNvGrpSpPr/>
        <p:nvPr/>
      </p:nvGrpSpPr>
      <p:grpSpPr>
        <a:xfrm>
          <a:off x="0" y="0"/>
          <a:ext cx="0" cy="0"/>
          <a:chOff x="0" y="0"/>
          <a:chExt cx="0" cy="0"/>
        </a:xfrm>
      </p:grpSpPr>
      <p:cxnSp>
        <p:nvCxnSpPr>
          <p:cNvPr id="224" name="Google Shape;224;p16"/>
          <p:cNvCxnSpPr/>
          <p:nvPr/>
        </p:nvCxnSpPr>
        <p:spPr>
          <a:xfrm rot="10800000">
            <a:off x="-1196174" y="1147762"/>
            <a:ext cx="18901875" cy="0"/>
          </a:xfrm>
          <a:prstGeom prst="straightConnector1">
            <a:avLst/>
          </a:prstGeom>
          <a:noFill/>
          <a:ln cap="rnd" cmpd="sng" w="9525">
            <a:solidFill>
              <a:srgbClr val="000000">
                <a:alpha val="29803"/>
              </a:srgbClr>
            </a:solidFill>
            <a:prstDash val="solid"/>
            <a:round/>
            <a:headEnd len="sm" w="sm" type="none"/>
            <a:tailEnd len="sm" w="sm" type="none"/>
          </a:ln>
        </p:spPr>
      </p:cxnSp>
      <p:sp>
        <p:nvSpPr>
          <p:cNvPr id="225" name="Google Shape;225;p16"/>
          <p:cNvSpPr txBox="1"/>
          <p:nvPr/>
        </p:nvSpPr>
        <p:spPr>
          <a:xfrm>
            <a:off x="215302" y="152400"/>
            <a:ext cx="7495797"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References</a:t>
            </a:r>
            <a:endParaRPr/>
          </a:p>
        </p:txBody>
      </p:sp>
      <p:sp>
        <p:nvSpPr>
          <p:cNvPr id="226" name="Google Shape;226;p16"/>
          <p:cNvSpPr txBox="1"/>
          <p:nvPr/>
        </p:nvSpPr>
        <p:spPr>
          <a:xfrm>
            <a:off x="501436" y="1473831"/>
            <a:ext cx="16360322" cy="8390531"/>
          </a:xfrm>
          <a:prstGeom prst="rect">
            <a:avLst/>
          </a:prstGeom>
          <a:noFill/>
          <a:ln>
            <a:noFill/>
          </a:ln>
        </p:spPr>
        <p:txBody>
          <a:bodyPr anchorCtr="0" anchor="t" bIns="0" lIns="0" spcFirstLastPara="1" rIns="0" wrap="square" tIns="0">
            <a:spAutoFit/>
          </a:bodyPr>
          <a:lstStyle/>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[1] Mingyang Geng, Shangwen Wang, Dezun Dong, Haotian Wang, Shaomeng Cao, Kechi Zhang, Zhi Jin.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"Interpretation-based Code Summarization" (2023).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[2] Aakash Bansal, Chia-Yi Su, Collin McMillan.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"Revisiting File Context for Source Code Summarization" (2023).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[3] Chia-Yi Su, Collin McMillan.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"Distilled GPT for Source Code Summarization" (2021).</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[4] Yao Wan, Zhou Zhao, Min Yang, Guandong Xu, Haochao Ying, Jian Wu, Philip S. Yu.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"Improving Automatic Source Code Summarization via Deep Reinforcement Learning" (2020).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[5] Wenhua Wang, Yuqun Zhang, Yulei Sui, Yao Wan, Zhou Zhao, Jian Wu, Philip S. Yu and Guandong Xu.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"Reinforcement-Learning -Guided Source Code Summarization Using Hierarchical Attention" (2020).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[6] Yumo Xu and Mirella Lapata. "Document Summarization with Latent Queries" (2021).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[7] Mingyang Geng, Shangwen Wang, Dezun Dong, Haotian Wang, GeLI, Zhi Jin, Xiaoguang Mao and Xiangke Liao.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"An Empirical Study on Using Large Language Models for Multi-Intent Comment Generation" (2023).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[8] Partik K Biswas, Aleksandr lakubovich. </a:t>
            </a:r>
            <a:endParaRPr/>
          </a:p>
          <a:p>
            <a:pPr indent="0" lvl="0" marL="0" marR="0" rtl="0" algn="l">
              <a:lnSpc>
                <a:spcPct val="129982"/>
              </a:lnSpc>
              <a:spcBef>
                <a:spcPts val="0"/>
              </a:spcBef>
              <a:spcAft>
                <a:spcPts val="0"/>
              </a:spcAft>
              <a:buNone/>
            </a:pPr>
            <a:r>
              <a:rPr lang="en-US" sz="2328">
                <a:solidFill>
                  <a:srgbClr val="323232"/>
                </a:solidFill>
                <a:latin typeface="Roboto"/>
                <a:ea typeface="Roboto"/>
                <a:cs typeface="Roboto"/>
                <a:sym typeface="Roboto"/>
              </a:rPr>
              <a:t>"Extractive Summarization of Call Transcripts" (2022)</a:t>
            </a:r>
            <a:endParaRPr sz="2328" u="sng">
              <a:solidFill>
                <a:srgbClr val="323232"/>
              </a:solidFill>
              <a:latin typeface="Roboto"/>
              <a:ea typeface="Roboto"/>
              <a:cs typeface="Roboto"/>
              <a:sym typeface="Roboto"/>
              <a:hlinkClick r:id="rId3">
                <a:extLst>
                  <a:ext uri="{A12FA001-AC4F-418D-AE19-62706E023703}">
                    <ahyp:hlinkClr val="tx"/>
                  </a:ext>
                </a:extLst>
              </a:hlinkClick>
            </a:endParaRPr>
          </a:p>
        </p:txBody>
      </p:sp>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230" name="Shape 230"/>
        <p:cNvGrpSpPr/>
        <p:nvPr/>
      </p:nvGrpSpPr>
      <p:grpSpPr>
        <a:xfrm>
          <a:off x="0" y="0"/>
          <a:ext cx="0" cy="0"/>
          <a:chOff x="0" y="0"/>
          <a:chExt cx="0" cy="0"/>
        </a:xfrm>
      </p:grpSpPr>
      <p:sp>
        <p:nvSpPr>
          <p:cNvPr id="231" name="Google Shape;231;p17"/>
          <p:cNvSpPr/>
          <p:nvPr/>
        </p:nvSpPr>
        <p:spPr>
          <a:xfrm rot="-5400000">
            <a:off x="9435192" y="2606541"/>
            <a:ext cx="8057149" cy="5246370"/>
          </a:xfrm>
          <a:custGeom>
            <a:rect b="b" l="l" r="r" t="t"/>
            <a:pathLst>
              <a:path extrusionOk="0" h="2131060" w="3272790">
                <a:moveTo>
                  <a:pt x="0" y="0"/>
                </a:moveTo>
                <a:lnTo>
                  <a:pt x="2767330" y="0"/>
                </a:lnTo>
                <a:cubicBezTo>
                  <a:pt x="3046730" y="0"/>
                  <a:pt x="3272790" y="226060"/>
                  <a:pt x="3272790" y="505460"/>
                </a:cubicBezTo>
                <a:lnTo>
                  <a:pt x="3272790" y="505460"/>
                </a:lnTo>
                <a:lnTo>
                  <a:pt x="3272790" y="2131060"/>
                </a:lnTo>
                <a:lnTo>
                  <a:pt x="3272790" y="2131060"/>
                </a:lnTo>
                <a:lnTo>
                  <a:pt x="0" y="2131060"/>
                </a:lnTo>
                <a:lnTo>
                  <a:pt x="0" y="2131060"/>
                </a:lnTo>
                <a:lnTo>
                  <a:pt x="0" y="0"/>
                </a:lnTo>
                <a:lnTo>
                  <a:pt x="0" y="0"/>
                </a:lnTo>
                <a:close/>
              </a:path>
            </a:pathLst>
          </a:custGeom>
          <a:blipFill rotWithShape="1">
            <a:blip r:embed="rId3">
              <a:alphaModFix/>
            </a:blip>
            <a:stretch>
              <a:fillRect b="-65246" l="0" r="0" t="-65248"/>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2" name="Google Shape;232;p17"/>
          <p:cNvSpPr txBox="1"/>
          <p:nvPr/>
        </p:nvSpPr>
        <p:spPr>
          <a:xfrm>
            <a:off x="1443077" y="1564433"/>
            <a:ext cx="9811881" cy="1264285"/>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lang="en-US" sz="8799">
                <a:solidFill>
                  <a:srgbClr val="323232"/>
                </a:solidFill>
                <a:latin typeface="Arial"/>
                <a:ea typeface="Arial"/>
                <a:cs typeface="Arial"/>
                <a:sym typeface="Arial"/>
              </a:rPr>
              <a:t>Thank you!</a:t>
            </a:r>
            <a:endParaRPr/>
          </a:p>
        </p:txBody>
      </p:sp>
      <p:sp>
        <p:nvSpPr>
          <p:cNvPr id="233" name="Google Shape;233;p17"/>
          <p:cNvSpPr txBox="1"/>
          <p:nvPr/>
        </p:nvSpPr>
        <p:spPr>
          <a:xfrm>
            <a:off x="1443077" y="3389371"/>
            <a:ext cx="8983127" cy="3938024"/>
          </a:xfrm>
          <a:prstGeom prst="rect">
            <a:avLst/>
          </a:prstGeom>
          <a:noFill/>
          <a:ln>
            <a:noFill/>
          </a:ln>
        </p:spPr>
        <p:txBody>
          <a:bodyPr anchorCtr="0" anchor="t" bIns="0" lIns="0" spcFirstLastPara="1" rIns="0" wrap="square" tIns="0">
            <a:spAutoFit/>
          </a:bodyPr>
          <a:lstStyle/>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Team:</a:t>
            </a:r>
            <a:endParaRPr/>
          </a:p>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Mohamed Yaseen M S    RA2011026040020</a:t>
            </a:r>
            <a:endParaRPr/>
          </a:p>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Kishore Ramesh               RA2011026040040</a:t>
            </a:r>
            <a:endParaRPr/>
          </a:p>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Saguturu Kishan Sai        RA2011026040031</a:t>
            </a:r>
            <a:endParaRPr/>
          </a:p>
          <a:p>
            <a:pPr indent="0" lvl="0" marL="0" marR="0" rtl="0" algn="l">
              <a:lnSpc>
                <a:spcPct val="130008"/>
              </a:lnSpc>
              <a:spcBef>
                <a:spcPts val="0"/>
              </a:spcBef>
              <a:spcAft>
                <a:spcPts val="0"/>
              </a:spcAft>
              <a:buNone/>
            </a:pPr>
            <a:r>
              <a:t/>
            </a:r>
            <a:endParaRPr sz="3418">
              <a:solidFill>
                <a:srgbClr val="323232"/>
              </a:solidFill>
              <a:latin typeface="Roboto"/>
              <a:ea typeface="Roboto"/>
              <a:cs typeface="Roboto"/>
              <a:sym typeface="Roboto"/>
            </a:endParaRPr>
          </a:p>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Guide:</a:t>
            </a:r>
            <a:endParaRPr/>
          </a:p>
          <a:p>
            <a:pPr indent="0" lvl="0" marL="0" marR="0" rtl="0" algn="l">
              <a:lnSpc>
                <a:spcPct val="130046"/>
              </a:lnSpc>
              <a:spcBef>
                <a:spcPts val="0"/>
              </a:spcBef>
              <a:spcAft>
                <a:spcPts val="0"/>
              </a:spcAft>
              <a:buNone/>
            </a:pPr>
            <a:r>
              <a:rPr lang="en-US" sz="3418">
                <a:solidFill>
                  <a:srgbClr val="323232"/>
                </a:solidFill>
                <a:latin typeface="Roboto"/>
                <a:ea typeface="Roboto"/>
                <a:cs typeface="Roboto"/>
                <a:sym typeface="Roboto"/>
              </a:rPr>
              <a:t>Mr. Muthurasu N</a:t>
            </a:r>
            <a:endParaRPr/>
          </a:p>
        </p:txBody>
      </p:sp>
      <p:grpSp>
        <p:nvGrpSpPr>
          <p:cNvPr id="234" name="Google Shape;234;p17"/>
          <p:cNvGrpSpPr/>
          <p:nvPr/>
        </p:nvGrpSpPr>
        <p:grpSpPr>
          <a:xfrm>
            <a:off x="-6110078" y="6231645"/>
            <a:ext cx="11792487" cy="12113025"/>
            <a:chOff x="0" y="0"/>
            <a:chExt cx="15723316" cy="16150699"/>
          </a:xfrm>
        </p:grpSpPr>
        <p:sp>
          <p:nvSpPr>
            <p:cNvPr id="235" name="Google Shape;235;p17"/>
            <p:cNvSpPr/>
            <p:nvPr/>
          </p:nvSpPr>
          <p:spPr>
            <a:xfrm rot="4444201">
              <a:off x="2652376" y="1658581"/>
              <a:ext cx="11980859" cy="11306936"/>
            </a:xfrm>
            <a:custGeom>
              <a:rect b="b" l="l" r="r" t="t"/>
              <a:pathLst>
                <a:path extrusionOk="0" h="11306936" w="11980859">
                  <a:moveTo>
                    <a:pt x="0" y="0"/>
                  </a:moveTo>
                  <a:lnTo>
                    <a:pt x="11980860" y="0"/>
                  </a:lnTo>
                  <a:lnTo>
                    <a:pt x="11980860" y="11306936"/>
                  </a:lnTo>
                  <a:lnTo>
                    <a:pt x="0" y="11306936"/>
                  </a:lnTo>
                  <a:lnTo>
                    <a:pt x="0" y="0"/>
                  </a:lnTo>
                  <a:close/>
                </a:path>
              </a:pathLst>
            </a:custGeom>
            <a:blipFill rotWithShape="1">
              <a:blip r:embed="rId4">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6" name="Google Shape;236;p17"/>
            <p:cNvSpPr/>
            <p:nvPr/>
          </p:nvSpPr>
          <p:spPr>
            <a:xfrm rot="4444201">
              <a:off x="1068870" y="3157071"/>
              <a:ext cx="12039328" cy="11306936"/>
            </a:xfrm>
            <a:custGeom>
              <a:rect b="b" l="l" r="r" t="t"/>
              <a:pathLst>
                <a:path extrusionOk="0" h="11306936" w="12039328">
                  <a:moveTo>
                    <a:pt x="0" y="0"/>
                  </a:moveTo>
                  <a:lnTo>
                    <a:pt x="12039328" y="0"/>
                  </a:lnTo>
                  <a:lnTo>
                    <a:pt x="12039328" y="11306936"/>
                  </a:lnTo>
                  <a:lnTo>
                    <a:pt x="0" y="11306936"/>
                  </a:lnTo>
                  <a:lnTo>
                    <a:pt x="0" y="0"/>
                  </a:lnTo>
                  <a:close/>
                </a:path>
              </a:pathLst>
            </a:custGeom>
            <a:blipFill rotWithShape="1">
              <a:blip r:embed="rId5">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transition spd="slow">
    <p:push/>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240" name="Shape 240"/>
        <p:cNvGrpSpPr/>
        <p:nvPr/>
      </p:nvGrpSpPr>
      <p:grpSpPr>
        <a:xfrm>
          <a:off x="0" y="0"/>
          <a:ext cx="0" cy="0"/>
          <a:chOff x="0" y="0"/>
          <a:chExt cx="0" cy="0"/>
        </a:xfrm>
      </p:grpSpPr>
      <p:sp>
        <p:nvSpPr>
          <p:cNvPr id="241" name="Google Shape;241;p18"/>
          <p:cNvSpPr txBox="1"/>
          <p:nvPr/>
        </p:nvSpPr>
        <p:spPr>
          <a:xfrm>
            <a:off x="732270" y="471214"/>
            <a:ext cx="9811881" cy="2487861"/>
          </a:xfrm>
          <a:prstGeom prst="rect">
            <a:avLst/>
          </a:prstGeom>
          <a:noFill/>
          <a:ln>
            <a:noFill/>
          </a:ln>
        </p:spPr>
        <p:txBody>
          <a:bodyPr anchorCtr="0" anchor="t" bIns="0" lIns="0" spcFirstLastPara="1" rIns="0" wrap="square" tIns="0">
            <a:spAutoFit/>
          </a:bodyPr>
          <a:lstStyle/>
          <a:p>
            <a:pPr indent="0" lvl="0" marL="0" marR="0" rtl="0" algn="l">
              <a:lnSpc>
                <a:spcPct val="110001"/>
              </a:lnSpc>
              <a:spcBef>
                <a:spcPts val="0"/>
              </a:spcBef>
              <a:spcAft>
                <a:spcPts val="0"/>
              </a:spcAft>
              <a:buNone/>
            </a:pPr>
            <a:r>
              <a:rPr lang="en-US" sz="8799">
                <a:solidFill>
                  <a:srgbClr val="323232"/>
                </a:solidFill>
                <a:latin typeface="Arial"/>
                <a:ea typeface="Arial"/>
                <a:cs typeface="Arial"/>
                <a:sym typeface="Arial"/>
              </a:rPr>
              <a:t>Conference Certificate</a:t>
            </a:r>
            <a:endParaRPr/>
          </a:p>
        </p:txBody>
      </p:sp>
      <p:grpSp>
        <p:nvGrpSpPr>
          <p:cNvPr id="242" name="Google Shape;242;p18"/>
          <p:cNvGrpSpPr/>
          <p:nvPr/>
        </p:nvGrpSpPr>
        <p:grpSpPr>
          <a:xfrm>
            <a:off x="-6110078" y="6231645"/>
            <a:ext cx="11792487" cy="12113025"/>
            <a:chOff x="0" y="0"/>
            <a:chExt cx="15723316" cy="16150699"/>
          </a:xfrm>
        </p:grpSpPr>
        <p:sp>
          <p:nvSpPr>
            <p:cNvPr id="243" name="Google Shape;243;p18"/>
            <p:cNvSpPr/>
            <p:nvPr/>
          </p:nvSpPr>
          <p:spPr>
            <a:xfrm rot="4444201">
              <a:off x="2652376" y="1658581"/>
              <a:ext cx="11980859" cy="11306936"/>
            </a:xfrm>
            <a:custGeom>
              <a:rect b="b" l="l" r="r" t="t"/>
              <a:pathLst>
                <a:path extrusionOk="0" h="11306936" w="11980859">
                  <a:moveTo>
                    <a:pt x="0" y="0"/>
                  </a:moveTo>
                  <a:lnTo>
                    <a:pt x="11980860" y="0"/>
                  </a:lnTo>
                  <a:lnTo>
                    <a:pt x="11980860" y="11306936"/>
                  </a:lnTo>
                  <a:lnTo>
                    <a:pt x="0" y="11306936"/>
                  </a:lnTo>
                  <a:lnTo>
                    <a:pt x="0" y="0"/>
                  </a:lnTo>
                  <a:close/>
                </a:path>
              </a:pathLst>
            </a:custGeom>
            <a:blipFill rotWithShape="1">
              <a:blip r:embed="rId3">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 name="Google Shape;244;p18"/>
            <p:cNvSpPr/>
            <p:nvPr/>
          </p:nvSpPr>
          <p:spPr>
            <a:xfrm rot="4444201">
              <a:off x="1068870" y="3157071"/>
              <a:ext cx="12039328" cy="11306936"/>
            </a:xfrm>
            <a:custGeom>
              <a:rect b="b" l="l" r="r" t="t"/>
              <a:pathLst>
                <a:path extrusionOk="0" h="11306936" w="12039328">
                  <a:moveTo>
                    <a:pt x="0" y="0"/>
                  </a:moveTo>
                  <a:lnTo>
                    <a:pt x="12039328" y="0"/>
                  </a:lnTo>
                  <a:lnTo>
                    <a:pt x="12039328" y="11306936"/>
                  </a:lnTo>
                  <a:lnTo>
                    <a:pt x="0" y="11306936"/>
                  </a:lnTo>
                  <a:lnTo>
                    <a:pt x="0" y="0"/>
                  </a:lnTo>
                  <a:close/>
                </a:path>
              </a:pathLst>
            </a:custGeom>
            <a:blipFill rotWithShape="1">
              <a:blip r:embed="rId4">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245" name="Google Shape;245;p18"/>
          <p:cNvPicPr preferRelativeResize="0"/>
          <p:nvPr/>
        </p:nvPicPr>
        <p:blipFill rotWithShape="1">
          <a:blip r:embed="rId5">
            <a:alphaModFix/>
          </a:blip>
          <a:srcRect b="0" l="0" r="0" t="0"/>
          <a:stretch/>
        </p:blipFill>
        <p:spPr>
          <a:xfrm>
            <a:off x="253373" y="3261548"/>
            <a:ext cx="10315551" cy="6442906"/>
          </a:xfrm>
          <a:prstGeom prst="rect">
            <a:avLst/>
          </a:prstGeom>
          <a:noFill/>
          <a:ln>
            <a:noFill/>
          </a:ln>
        </p:spPr>
      </p:pic>
      <p:pic>
        <p:nvPicPr>
          <p:cNvPr id="246" name="Google Shape;246;p18"/>
          <p:cNvPicPr preferRelativeResize="0"/>
          <p:nvPr/>
        </p:nvPicPr>
        <p:blipFill rotWithShape="1">
          <a:blip r:embed="rId6">
            <a:alphaModFix/>
          </a:blip>
          <a:srcRect b="0" l="0" r="0" t="0"/>
          <a:stretch/>
        </p:blipFill>
        <p:spPr>
          <a:xfrm>
            <a:off x="10544151" y="4964403"/>
            <a:ext cx="7605419" cy="4740051"/>
          </a:xfrm>
          <a:prstGeom prst="rect">
            <a:avLst/>
          </a:prstGeom>
          <a:noFill/>
          <a:ln>
            <a:noFill/>
          </a:ln>
        </p:spPr>
      </p:pic>
      <p:pic>
        <p:nvPicPr>
          <p:cNvPr id="247" name="Google Shape;247;p18"/>
          <p:cNvPicPr preferRelativeResize="0"/>
          <p:nvPr/>
        </p:nvPicPr>
        <p:blipFill rotWithShape="1">
          <a:blip r:embed="rId7">
            <a:alphaModFix/>
          </a:blip>
          <a:srcRect b="0" l="0" r="0" t="0"/>
          <a:stretch/>
        </p:blipFill>
        <p:spPr>
          <a:xfrm>
            <a:off x="10563927" y="168741"/>
            <a:ext cx="7597798" cy="4701947"/>
          </a:xfrm>
          <a:prstGeom prst="rect">
            <a:avLst/>
          </a:prstGeom>
          <a:noFill/>
          <a:ln>
            <a:noFill/>
          </a:ln>
        </p:spPr>
      </p:pic>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93" name="Shape 93"/>
        <p:cNvGrpSpPr/>
        <p:nvPr/>
      </p:nvGrpSpPr>
      <p:grpSpPr>
        <a:xfrm>
          <a:off x="0" y="0"/>
          <a:ext cx="0" cy="0"/>
          <a:chOff x="0" y="0"/>
          <a:chExt cx="0" cy="0"/>
        </a:xfrm>
      </p:grpSpPr>
      <p:sp>
        <p:nvSpPr>
          <p:cNvPr id="94" name="Google Shape;94;p2"/>
          <p:cNvSpPr/>
          <p:nvPr/>
        </p:nvSpPr>
        <p:spPr>
          <a:xfrm rot="-4220125">
            <a:off x="1088245" y="3098432"/>
            <a:ext cx="5497503" cy="5553034"/>
          </a:xfrm>
          <a:custGeom>
            <a:rect b="b" l="l" r="r" t="t"/>
            <a:pathLst>
              <a:path extrusionOk="0" h="5553034" w="5497503">
                <a:moveTo>
                  <a:pt x="0" y="0"/>
                </a:moveTo>
                <a:lnTo>
                  <a:pt x="5497504" y="0"/>
                </a:lnTo>
                <a:lnTo>
                  <a:pt x="5497504" y="5553034"/>
                </a:lnTo>
                <a:lnTo>
                  <a:pt x="0" y="5553034"/>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 name="Google Shape;95;p2"/>
          <p:cNvSpPr txBox="1"/>
          <p:nvPr/>
        </p:nvSpPr>
        <p:spPr>
          <a:xfrm>
            <a:off x="1028700" y="773516"/>
            <a:ext cx="11632562" cy="1914525"/>
          </a:xfrm>
          <a:prstGeom prst="rect">
            <a:avLst/>
          </a:prstGeom>
          <a:noFill/>
          <a:ln>
            <a:noFill/>
          </a:ln>
        </p:spPr>
        <p:txBody>
          <a:bodyPr anchorCtr="0" anchor="t" bIns="0" lIns="0" spcFirstLastPara="1" rIns="0" wrap="square" tIns="0">
            <a:spAutoFit/>
          </a:bodyPr>
          <a:lstStyle/>
          <a:p>
            <a:pPr indent="0" lvl="0" marL="0" marR="0" rtl="0" algn="l">
              <a:lnSpc>
                <a:spcPct val="120001"/>
              </a:lnSpc>
              <a:spcBef>
                <a:spcPts val="0"/>
              </a:spcBef>
              <a:spcAft>
                <a:spcPts val="0"/>
              </a:spcAft>
              <a:buNone/>
            </a:pPr>
            <a:r>
              <a:rPr lang="en-US" sz="12624">
                <a:solidFill>
                  <a:srgbClr val="323232"/>
                </a:solidFill>
                <a:latin typeface="Arial"/>
                <a:ea typeface="Arial"/>
                <a:cs typeface="Arial"/>
                <a:sym typeface="Arial"/>
              </a:rPr>
              <a:t>CONTENTS</a:t>
            </a:r>
            <a:endParaRPr/>
          </a:p>
        </p:txBody>
      </p:sp>
      <p:sp>
        <p:nvSpPr>
          <p:cNvPr id="96" name="Google Shape;96;p2"/>
          <p:cNvSpPr txBox="1"/>
          <p:nvPr/>
        </p:nvSpPr>
        <p:spPr>
          <a:xfrm>
            <a:off x="9606917" y="4415654"/>
            <a:ext cx="6791597" cy="5308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200">
                <a:solidFill>
                  <a:srgbClr val="323232"/>
                </a:solidFill>
                <a:latin typeface="Roboto"/>
                <a:ea typeface="Roboto"/>
                <a:cs typeface="Roboto"/>
                <a:sym typeface="Roboto"/>
              </a:rPr>
              <a:t>Introduction</a:t>
            </a:r>
            <a:endParaRPr/>
          </a:p>
        </p:txBody>
      </p:sp>
      <p:sp>
        <p:nvSpPr>
          <p:cNvPr id="97" name="Google Shape;97;p2"/>
          <p:cNvSpPr txBox="1"/>
          <p:nvPr/>
        </p:nvSpPr>
        <p:spPr>
          <a:xfrm>
            <a:off x="9606917" y="5372516"/>
            <a:ext cx="7404475" cy="5308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200">
                <a:solidFill>
                  <a:srgbClr val="323232"/>
                </a:solidFill>
                <a:latin typeface="Roboto"/>
                <a:ea typeface="Roboto"/>
                <a:cs typeface="Roboto"/>
                <a:sym typeface="Roboto"/>
              </a:rPr>
              <a:t>Literature Survey</a:t>
            </a:r>
            <a:endParaRPr/>
          </a:p>
        </p:txBody>
      </p:sp>
      <p:sp>
        <p:nvSpPr>
          <p:cNvPr id="98" name="Google Shape;98;p2"/>
          <p:cNvSpPr txBox="1"/>
          <p:nvPr/>
        </p:nvSpPr>
        <p:spPr>
          <a:xfrm>
            <a:off x="9606917" y="6329378"/>
            <a:ext cx="7966279" cy="5308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200">
                <a:solidFill>
                  <a:srgbClr val="323232"/>
                </a:solidFill>
                <a:latin typeface="Roboto"/>
                <a:ea typeface="Roboto"/>
                <a:cs typeface="Roboto"/>
                <a:sym typeface="Roboto"/>
              </a:rPr>
              <a:t>Methodology</a:t>
            </a:r>
            <a:endParaRPr/>
          </a:p>
        </p:txBody>
      </p:sp>
      <p:sp>
        <p:nvSpPr>
          <p:cNvPr id="99" name="Google Shape;99;p2"/>
          <p:cNvSpPr txBox="1"/>
          <p:nvPr/>
        </p:nvSpPr>
        <p:spPr>
          <a:xfrm>
            <a:off x="9606917" y="8245719"/>
            <a:ext cx="5280578" cy="5308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200">
                <a:solidFill>
                  <a:srgbClr val="323232"/>
                </a:solidFill>
                <a:latin typeface="Roboto"/>
                <a:ea typeface="Roboto"/>
                <a:cs typeface="Roboto"/>
                <a:sym typeface="Roboto"/>
              </a:rPr>
              <a:t>Conclusion and Future Work</a:t>
            </a:r>
            <a:endParaRPr/>
          </a:p>
        </p:txBody>
      </p:sp>
      <p:sp>
        <p:nvSpPr>
          <p:cNvPr id="100" name="Google Shape;100;p2"/>
          <p:cNvSpPr txBox="1"/>
          <p:nvPr/>
        </p:nvSpPr>
        <p:spPr>
          <a:xfrm>
            <a:off x="9606917" y="7288863"/>
            <a:ext cx="7149109" cy="53086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200">
                <a:solidFill>
                  <a:srgbClr val="323232"/>
                </a:solidFill>
                <a:latin typeface="Roboto"/>
                <a:ea typeface="Roboto"/>
                <a:cs typeface="Roboto"/>
                <a:sym typeface="Roboto"/>
              </a:rPr>
              <a:t>Implementation and Results</a:t>
            </a:r>
            <a:endParaRPr/>
          </a:p>
        </p:txBody>
      </p:sp>
      <p:grpSp>
        <p:nvGrpSpPr>
          <p:cNvPr id="101" name="Google Shape;101;p2"/>
          <p:cNvGrpSpPr/>
          <p:nvPr/>
        </p:nvGrpSpPr>
        <p:grpSpPr>
          <a:xfrm>
            <a:off x="12015946" y="-3538594"/>
            <a:ext cx="11559732" cy="12073555"/>
            <a:chOff x="-1" y="-1"/>
            <a:chExt cx="15412975" cy="16098073"/>
          </a:xfrm>
        </p:grpSpPr>
        <p:sp>
          <p:nvSpPr>
            <p:cNvPr id="102" name="Google Shape;102;p2"/>
            <p:cNvSpPr/>
            <p:nvPr/>
          </p:nvSpPr>
          <p:spPr>
            <a:xfrm rot="4295664">
              <a:off x="1227874" y="1761905"/>
              <a:ext cx="11626808" cy="10972800"/>
            </a:xfrm>
            <a:custGeom>
              <a:rect b="b" l="l" r="r" t="t"/>
              <a:pathLst>
                <a:path extrusionOk="0" h="10972800" w="11626808">
                  <a:moveTo>
                    <a:pt x="0" y="0"/>
                  </a:moveTo>
                  <a:lnTo>
                    <a:pt x="11626808" y="0"/>
                  </a:lnTo>
                  <a:lnTo>
                    <a:pt x="11626808" y="10972800"/>
                  </a:lnTo>
                  <a:lnTo>
                    <a:pt x="0" y="10972800"/>
                  </a:lnTo>
                  <a:lnTo>
                    <a:pt x="0" y="0"/>
                  </a:lnTo>
                  <a:close/>
                </a:path>
              </a:pathLst>
            </a:custGeom>
            <a:blipFill rotWithShape="1">
              <a:blip r:embed="rId4">
                <a:alphaModFix amt="79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3" name="Google Shape;103;p2"/>
            <p:cNvSpPr/>
            <p:nvPr/>
          </p:nvSpPr>
          <p:spPr>
            <a:xfrm rot="4295664">
              <a:off x="2520964" y="3336447"/>
              <a:ext cx="11683549" cy="10972800"/>
            </a:xfrm>
            <a:custGeom>
              <a:rect b="b" l="l" r="r" t="t"/>
              <a:pathLst>
                <a:path extrusionOk="0" h="10972800" w="11683549">
                  <a:moveTo>
                    <a:pt x="0" y="0"/>
                  </a:moveTo>
                  <a:lnTo>
                    <a:pt x="11683550" y="0"/>
                  </a:lnTo>
                  <a:lnTo>
                    <a:pt x="11683550" y="10972800"/>
                  </a:lnTo>
                  <a:lnTo>
                    <a:pt x="0" y="10972800"/>
                  </a:lnTo>
                  <a:lnTo>
                    <a:pt x="0" y="0"/>
                  </a:lnTo>
                  <a:close/>
                </a:path>
              </a:pathLst>
            </a:custGeom>
            <a:blipFill rotWithShape="1">
              <a:blip r:embed="rId5">
                <a:alphaModFix amt="79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4" name="Google Shape;104;p2"/>
          <p:cNvSpPr txBox="1"/>
          <p:nvPr/>
        </p:nvSpPr>
        <p:spPr>
          <a:xfrm>
            <a:off x="7575704" y="4330197"/>
            <a:ext cx="1522694" cy="692249"/>
          </a:xfrm>
          <a:prstGeom prst="rect">
            <a:avLst/>
          </a:prstGeom>
          <a:noFill/>
          <a:ln>
            <a:noFill/>
          </a:ln>
        </p:spPr>
        <p:txBody>
          <a:bodyPr anchorCtr="0" anchor="t" bIns="0" lIns="0" spcFirstLastPara="1" rIns="0" wrap="square" tIns="0">
            <a:spAutoFit/>
          </a:bodyPr>
          <a:lstStyle/>
          <a:p>
            <a:pPr indent="0" lvl="0" marL="0" marR="0" rtl="0" algn="ctr">
              <a:lnSpc>
                <a:spcPct val="130004"/>
              </a:lnSpc>
              <a:spcBef>
                <a:spcPts val="0"/>
              </a:spcBef>
              <a:spcAft>
                <a:spcPts val="0"/>
              </a:spcAft>
              <a:buNone/>
            </a:pPr>
            <a:r>
              <a:rPr lang="en-US" sz="4196">
                <a:solidFill>
                  <a:srgbClr val="323232"/>
                </a:solidFill>
                <a:latin typeface="Arial"/>
                <a:ea typeface="Arial"/>
                <a:cs typeface="Arial"/>
                <a:sym typeface="Arial"/>
              </a:rPr>
              <a:t>&gt;</a:t>
            </a:r>
            <a:endParaRPr/>
          </a:p>
        </p:txBody>
      </p:sp>
      <p:sp>
        <p:nvSpPr>
          <p:cNvPr id="105" name="Google Shape;105;p2"/>
          <p:cNvSpPr txBox="1"/>
          <p:nvPr/>
        </p:nvSpPr>
        <p:spPr>
          <a:xfrm>
            <a:off x="7575704" y="5287713"/>
            <a:ext cx="1522694" cy="692249"/>
          </a:xfrm>
          <a:prstGeom prst="rect">
            <a:avLst/>
          </a:prstGeom>
          <a:noFill/>
          <a:ln>
            <a:noFill/>
          </a:ln>
        </p:spPr>
        <p:txBody>
          <a:bodyPr anchorCtr="0" anchor="t" bIns="0" lIns="0" spcFirstLastPara="1" rIns="0" wrap="square" tIns="0">
            <a:spAutoFit/>
          </a:bodyPr>
          <a:lstStyle/>
          <a:p>
            <a:pPr indent="0" lvl="0" marL="0" marR="0" rtl="0" algn="ctr">
              <a:lnSpc>
                <a:spcPct val="130004"/>
              </a:lnSpc>
              <a:spcBef>
                <a:spcPts val="0"/>
              </a:spcBef>
              <a:spcAft>
                <a:spcPts val="0"/>
              </a:spcAft>
              <a:buNone/>
            </a:pPr>
            <a:r>
              <a:rPr lang="en-US" sz="4196">
                <a:solidFill>
                  <a:srgbClr val="323232"/>
                </a:solidFill>
                <a:latin typeface="Arial"/>
                <a:ea typeface="Arial"/>
                <a:cs typeface="Arial"/>
                <a:sym typeface="Arial"/>
              </a:rPr>
              <a:t>&gt;</a:t>
            </a:r>
            <a:endParaRPr/>
          </a:p>
        </p:txBody>
      </p:sp>
      <p:sp>
        <p:nvSpPr>
          <p:cNvPr id="106" name="Google Shape;106;p2"/>
          <p:cNvSpPr txBox="1"/>
          <p:nvPr/>
        </p:nvSpPr>
        <p:spPr>
          <a:xfrm>
            <a:off x="7575704" y="6245229"/>
            <a:ext cx="1522694" cy="692249"/>
          </a:xfrm>
          <a:prstGeom prst="rect">
            <a:avLst/>
          </a:prstGeom>
          <a:noFill/>
          <a:ln>
            <a:noFill/>
          </a:ln>
        </p:spPr>
        <p:txBody>
          <a:bodyPr anchorCtr="0" anchor="t" bIns="0" lIns="0" spcFirstLastPara="1" rIns="0" wrap="square" tIns="0">
            <a:spAutoFit/>
          </a:bodyPr>
          <a:lstStyle/>
          <a:p>
            <a:pPr indent="0" lvl="0" marL="0" marR="0" rtl="0" algn="ctr">
              <a:lnSpc>
                <a:spcPct val="130004"/>
              </a:lnSpc>
              <a:spcBef>
                <a:spcPts val="0"/>
              </a:spcBef>
              <a:spcAft>
                <a:spcPts val="0"/>
              </a:spcAft>
              <a:buNone/>
            </a:pPr>
            <a:r>
              <a:rPr lang="en-US" sz="4196">
                <a:solidFill>
                  <a:srgbClr val="323232"/>
                </a:solidFill>
                <a:latin typeface="Arial"/>
                <a:ea typeface="Arial"/>
                <a:cs typeface="Arial"/>
                <a:sym typeface="Arial"/>
              </a:rPr>
              <a:t>&gt;</a:t>
            </a:r>
            <a:endParaRPr/>
          </a:p>
        </p:txBody>
      </p:sp>
      <p:sp>
        <p:nvSpPr>
          <p:cNvPr id="107" name="Google Shape;107;p2"/>
          <p:cNvSpPr txBox="1"/>
          <p:nvPr/>
        </p:nvSpPr>
        <p:spPr>
          <a:xfrm>
            <a:off x="7575704" y="7202746"/>
            <a:ext cx="1522694" cy="692249"/>
          </a:xfrm>
          <a:prstGeom prst="rect">
            <a:avLst/>
          </a:prstGeom>
          <a:noFill/>
          <a:ln>
            <a:noFill/>
          </a:ln>
        </p:spPr>
        <p:txBody>
          <a:bodyPr anchorCtr="0" anchor="t" bIns="0" lIns="0" spcFirstLastPara="1" rIns="0" wrap="square" tIns="0">
            <a:spAutoFit/>
          </a:bodyPr>
          <a:lstStyle/>
          <a:p>
            <a:pPr indent="0" lvl="0" marL="0" marR="0" rtl="0" algn="ctr">
              <a:lnSpc>
                <a:spcPct val="130004"/>
              </a:lnSpc>
              <a:spcBef>
                <a:spcPts val="0"/>
              </a:spcBef>
              <a:spcAft>
                <a:spcPts val="0"/>
              </a:spcAft>
              <a:buNone/>
            </a:pPr>
            <a:r>
              <a:rPr lang="en-US" sz="4196">
                <a:solidFill>
                  <a:srgbClr val="323232"/>
                </a:solidFill>
                <a:latin typeface="Arial"/>
                <a:ea typeface="Arial"/>
                <a:cs typeface="Arial"/>
                <a:sym typeface="Arial"/>
              </a:rPr>
              <a:t>&gt;</a:t>
            </a:r>
            <a:endParaRPr/>
          </a:p>
        </p:txBody>
      </p:sp>
      <p:sp>
        <p:nvSpPr>
          <p:cNvPr id="108" name="Google Shape;108;p2"/>
          <p:cNvSpPr txBox="1"/>
          <p:nvPr/>
        </p:nvSpPr>
        <p:spPr>
          <a:xfrm>
            <a:off x="7575704" y="8160262"/>
            <a:ext cx="1522694" cy="692249"/>
          </a:xfrm>
          <a:prstGeom prst="rect">
            <a:avLst/>
          </a:prstGeom>
          <a:noFill/>
          <a:ln>
            <a:noFill/>
          </a:ln>
        </p:spPr>
        <p:txBody>
          <a:bodyPr anchorCtr="0" anchor="t" bIns="0" lIns="0" spcFirstLastPara="1" rIns="0" wrap="square" tIns="0">
            <a:spAutoFit/>
          </a:bodyPr>
          <a:lstStyle/>
          <a:p>
            <a:pPr indent="0" lvl="0" marL="0" marR="0" rtl="0" algn="ctr">
              <a:lnSpc>
                <a:spcPct val="130004"/>
              </a:lnSpc>
              <a:spcBef>
                <a:spcPts val="0"/>
              </a:spcBef>
              <a:spcAft>
                <a:spcPts val="0"/>
              </a:spcAft>
              <a:buNone/>
            </a:pPr>
            <a:r>
              <a:rPr lang="en-US" sz="4196">
                <a:solidFill>
                  <a:srgbClr val="323232"/>
                </a:solidFill>
                <a:latin typeface="Arial"/>
                <a:ea typeface="Arial"/>
                <a:cs typeface="Arial"/>
                <a:sym typeface="Arial"/>
              </a:rPr>
              <a:t>&gt;</a:t>
            </a:r>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12" name="Shape 112"/>
        <p:cNvGrpSpPr/>
        <p:nvPr/>
      </p:nvGrpSpPr>
      <p:grpSpPr>
        <a:xfrm>
          <a:off x="0" y="0"/>
          <a:ext cx="0" cy="0"/>
          <a:chOff x="0" y="0"/>
          <a:chExt cx="0" cy="0"/>
        </a:xfrm>
      </p:grpSpPr>
      <p:sp>
        <p:nvSpPr>
          <p:cNvPr id="113" name="Google Shape;113;p3"/>
          <p:cNvSpPr/>
          <p:nvPr/>
        </p:nvSpPr>
        <p:spPr>
          <a:xfrm rot="5400000">
            <a:off x="-3771134" y="5116322"/>
            <a:ext cx="10957728" cy="10341356"/>
          </a:xfrm>
          <a:custGeom>
            <a:rect b="b" l="l" r="r" t="t"/>
            <a:pathLst>
              <a:path extrusionOk="0" h="10341356" w="10957728">
                <a:moveTo>
                  <a:pt x="0" y="0"/>
                </a:moveTo>
                <a:lnTo>
                  <a:pt x="10957727" y="0"/>
                </a:lnTo>
                <a:lnTo>
                  <a:pt x="10957727" y="10341356"/>
                </a:lnTo>
                <a:lnTo>
                  <a:pt x="0" y="10341356"/>
                </a:lnTo>
                <a:lnTo>
                  <a:pt x="0" y="0"/>
                </a:lnTo>
                <a:close/>
              </a:path>
            </a:pathLst>
          </a:custGeom>
          <a:blipFill rotWithShape="1">
            <a:blip r:embed="rId3">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 name="Google Shape;114;p3"/>
          <p:cNvSpPr/>
          <p:nvPr/>
        </p:nvSpPr>
        <p:spPr>
          <a:xfrm>
            <a:off x="11033391" y="1541747"/>
            <a:ext cx="5314957" cy="6525058"/>
          </a:xfrm>
          <a:custGeom>
            <a:rect b="b" l="l" r="r" t="t"/>
            <a:pathLst>
              <a:path extrusionOk="0" h="6525058" w="5314957">
                <a:moveTo>
                  <a:pt x="0" y="0"/>
                </a:moveTo>
                <a:lnTo>
                  <a:pt x="5314957" y="0"/>
                </a:lnTo>
                <a:lnTo>
                  <a:pt x="5314957" y="6525059"/>
                </a:lnTo>
                <a:lnTo>
                  <a:pt x="0" y="6525059"/>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 name="Google Shape;115;p3"/>
          <p:cNvSpPr/>
          <p:nvPr/>
        </p:nvSpPr>
        <p:spPr>
          <a:xfrm>
            <a:off x="12315634" y="7388358"/>
            <a:ext cx="4740242" cy="1356894"/>
          </a:xfrm>
          <a:custGeom>
            <a:rect b="b" l="l" r="r" t="t"/>
            <a:pathLst>
              <a:path extrusionOk="0" h="1356894" w="4740242">
                <a:moveTo>
                  <a:pt x="0" y="0"/>
                </a:moveTo>
                <a:lnTo>
                  <a:pt x="4740243" y="0"/>
                </a:lnTo>
                <a:lnTo>
                  <a:pt x="4740243" y="1356895"/>
                </a:lnTo>
                <a:lnTo>
                  <a:pt x="0" y="1356895"/>
                </a:lnTo>
                <a:lnTo>
                  <a:pt x="0" y="0"/>
                </a:lnTo>
                <a:close/>
              </a:path>
            </a:pathLst>
          </a:cu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 name="Google Shape;116;p3"/>
          <p:cNvSpPr txBox="1"/>
          <p:nvPr/>
        </p:nvSpPr>
        <p:spPr>
          <a:xfrm>
            <a:off x="11033391" y="7738549"/>
            <a:ext cx="6423362" cy="634899"/>
          </a:xfrm>
          <a:prstGeom prst="rect">
            <a:avLst/>
          </a:prstGeom>
          <a:noFill/>
          <a:ln>
            <a:noFill/>
          </a:ln>
        </p:spPr>
        <p:txBody>
          <a:bodyPr anchorCtr="0" anchor="t" bIns="0" lIns="0" spcFirstLastPara="1" rIns="0" wrap="square" tIns="0">
            <a:spAutoFit/>
          </a:bodyPr>
          <a:lstStyle/>
          <a:p>
            <a:pPr indent="0" lvl="0" marL="0" marR="0" rtl="0" algn="ctr">
              <a:lnSpc>
                <a:spcPct val="140032"/>
              </a:lnSpc>
              <a:spcBef>
                <a:spcPts val="0"/>
              </a:spcBef>
              <a:spcAft>
                <a:spcPts val="0"/>
              </a:spcAft>
              <a:buNone/>
            </a:pPr>
            <a:r>
              <a:rPr lang="en-US" sz="3687">
                <a:solidFill>
                  <a:srgbClr val="F4EDE5"/>
                </a:solidFill>
                <a:latin typeface="Arial"/>
                <a:ea typeface="Arial"/>
                <a:cs typeface="Arial"/>
                <a:sym typeface="Arial"/>
              </a:rPr>
              <a:t>SUMMARIZE</a:t>
            </a:r>
            <a:endParaRPr/>
          </a:p>
        </p:txBody>
      </p:sp>
      <p:sp>
        <p:nvSpPr>
          <p:cNvPr id="117" name="Google Shape;117;p3"/>
          <p:cNvSpPr txBox="1"/>
          <p:nvPr/>
        </p:nvSpPr>
        <p:spPr>
          <a:xfrm>
            <a:off x="645924" y="551147"/>
            <a:ext cx="7151791"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Introduction</a:t>
            </a:r>
            <a:endParaRPr/>
          </a:p>
        </p:txBody>
      </p:sp>
      <p:sp>
        <p:nvSpPr>
          <p:cNvPr id="118" name="Google Shape;118;p3"/>
          <p:cNvSpPr txBox="1"/>
          <p:nvPr/>
        </p:nvSpPr>
        <p:spPr>
          <a:xfrm>
            <a:off x="645924" y="1865340"/>
            <a:ext cx="7993540" cy="7986793"/>
          </a:xfrm>
          <a:prstGeom prst="rect">
            <a:avLst/>
          </a:prstGeom>
          <a:noFill/>
          <a:ln>
            <a:noFill/>
          </a:ln>
        </p:spPr>
        <p:txBody>
          <a:bodyPr anchorCtr="0" anchor="t" bIns="0" lIns="0" spcFirstLastPara="1" rIns="0" wrap="square" tIns="0">
            <a:spAutoFit/>
          </a:bodyPr>
          <a:lstStyle/>
          <a:p>
            <a:pPr indent="0" lvl="0" marL="0" marR="0" rtl="0" algn="l">
              <a:lnSpc>
                <a:spcPct val="145003"/>
              </a:lnSpc>
              <a:spcBef>
                <a:spcPts val="0"/>
              </a:spcBef>
              <a:spcAft>
                <a:spcPts val="0"/>
              </a:spcAft>
              <a:buNone/>
            </a:pPr>
            <a:r>
              <a:rPr lang="en-US" sz="2682">
                <a:solidFill>
                  <a:srgbClr val="323232"/>
                </a:solidFill>
                <a:latin typeface="Roboto"/>
                <a:ea typeface="Roboto"/>
                <a:cs typeface="Roboto"/>
                <a:sym typeface="Roboto"/>
              </a:rPr>
              <a:t>Text summar</a:t>
            </a:r>
            <a:r>
              <a:rPr lang="en-US" sz="2682" u="none">
                <a:solidFill>
                  <a:srgbClr val="323232"/>
                </a:solidFill>
                <a:latin typeface="Roboto"/>
                <a:ea typeface="Roboto"/>
                <a:cs typeface="Roboto"/>
                <a:sym typeface="Roboto"/>
              </a:rPr>
              <a:t>ization is the process of creating a shorter version of a longer text while retaining its most important information. </a:t>
            </a:r>
            <a:endParaRPr/>
          </a:p>
          <a:p>
            <a:pPr indent="0" lvl="0" marL="0" marR="0" rtl="0" algn="l">
              <a:lnSpc>
                <a:spcPct val="145003"/>
              </a:lnSpc>
              <a:spcBef>
                <a:spcPts val="0"/>
              </a:spcBef>
              <a:spcAft>
                <a:spcPts val="0"/>
              </a:spcAft>
              <a:buNone/>
            </a:pPr>
            <a:r>
              <a:t/>
            </a:r>
            <a:endParaRPr sz="2682" u="none">
              <a:solidFill>
                <a:srgbClr val="323232"/>
              </a:solidFill>
              <a:latin typeface="Roboto"/>
              <a:ea typeface="Roboto"/>
              <a:cs typeface="Roboto"/>
              <a:sym typeface="Roboto"/>
            </a:endParaRPr>
          </a:p>
          <a:p>
            <a:pPr indent="0" lvl="0" marL="0" marR="0" rtl="0" algn="l">
              <a:lnSpc>
                <a:spcPct val="145003"/>
              </a:lnSpc>
              <a:spcBef>
                <a:spcPts val="0"/>
              </a:spcBef>
              <a:spcAft>
                <a:spcPts val="0"/>
              </a:spcAft>
              <a:buNone/>
            </a:pPr>
            <a:r>
              <a:rPr lang="en-US" sz="2682" u="none">
                <a:solidFill>
                  <a:srgbClr val="323232"/>
                </a:solidFill>
                <a:latin typeface="Roboto"/>
                <a:ea typeface="Roboto"/>
                <a:cs typeface="Roboto"/>
                <a:sym typeface="Roboto"/>
              </a:rPr>
              <a:t>It has become an important tool in natural language processing (NLP) due to the exponential growth of digital data and the need to quickly extract relevant information.</a:t>
            </a:r>
            <a:endParaRPr/>
          </a:p>
          <a:p>
            <a:pPr indent="0" lvl="0" marL="0" marR="0" rtl="0" algn="l">
              <a:lnSpc>
                <a:spcPct val="145003"/>
              </a:lnSpc>
              <a:spcBef>
                <a:spcPts val="0"/>
              </a:spcBef>
              <a:spcAft>
                <a:spcPts val="0"/>
              </a:spcAft>
              <a:buNone/>
            </a:pPr>
            <a:r>
              <a:t/>
            </a:r>
            <a:endParaRPr sz="2682" u="none">
              <a:solidFill>
                <a:srgbClr val="323232"/>
              </a:solidFill>
              <a:latin typeface="Roboto"/>
              <a:ea typeface="Roboto"/>
              <a:cs typeface="Roboto"/>
              <a:sym typeface="Roboto"/>
            </a:endParaRPr>
          </a:p>
          <a:p>
            <a:pPr indent="-289597" lvl="1" marL="579194" marR="0" rtl="0" algn="l">
              <a:lnSpc>
                <a:spcPct val="130014"/>
              </a:lnSpc>
              <a:spcBef>
                <a:spcPts val="0"/>
              </a:spcBef>
              <a:spcAft>
                <a:spcPts val="0"/>
              </a:spcAft>
              <a:buClr>
                <a:srgbClr val="323232"/>
              </a:buClr>
              <a:buSzPts val="2682"/>
              <a:buFont typeface="Arial"/>
              <a:buChar char="•"/>
            </a:pPr>
            <a:r>
              <a:rPr b="0" i="0" lang="en-US" sz="2682" u="none" cap="none" strike="noStrike">
                <a:solidFill>
                  <a:srgbClr val="323232"/>
                </a:solidFill>
                <a:latin typeface="Roboto"/>
                <a:ea typeface="Roboto"/>
                <a:cs typeface="Roboto"/>
                <a:sym typeface="Roboto"/>
              </a:rPr>
              <a:t>Efficiently extract important information from long documents</a:t>
            </a:r>
            <a:endParaRPr/>
          </a:p>
          <a:p>
            <a:pPr indent="0" lvl="0" marL="0" marR="0" rtl="0" algn="l">
              <a:lnSpc>
                <a:spcPct val="130014"/>
              </a:lnSpc>
              <a:spcBef>
                <a:spcPts val="0"/>
              </a:spcBef>
              <a:spcAft>
                <a:spcPts val="0"/>
              </a:spcAft>
              <a:buNone/>
            </a:pPr>
            <a:r>
              <a:t/>
            </a:r>
            <a:endParaRPr sz="2682" u="none">
              <a:solidFill>
                <a:srgbClr val="323232"/>
              </a:solidFill>
              <a:latin typeface="Roboto"/>
              <a:ea typeface="Roboto"/>
              <a:cs typeface="Roboto"/>
              <a:sym typeface="Roboto"/>
            </a:endParaRPr>
          </a:p>
          <a:p>
            <a:pPr indent="-289597" lvl="1" marL="579194" marR="0" rtl="0" algn="l">
              <a:lnSpc>
                <a:spcPct val="130014"/>
              </a:lnSpc>
              <a:spcBef>
                <a:spcPts val="0"/>
              </a:spcBef>
              <a:spcAft>
                <a:spcPts val="0"/>
              </a:spcAft>
              <a:buClr>
                <a:srgbClr val="323232"/>
              </a:buClr>
              <a:buSzPts val="2682"/>
              <a:buFont typeface="Arial"/>
              <a:buChar char="•"/>
            </a:pPr>
            <a:r>
              <a:rPr b="0" i="0" lang="en-US" sz="2682" u="none" cap="none" strike="noStrike">
                <a:solidFill>
                  <a:srgbClr val="323232"/>
                </a:solidFill>
                <a:latin typeface="Roboto"/>
                <a:ea typeface="Roboto"/>
                <a:cs typeface="Roboto"/>
                <a:sym typeface="Roboto"/>
              </a:rPr>
              <a:t>Provide a quick overview of a document's content.</a:t>
            </a:r>
            <a:endParaRPr/>
          </a:p>
          <a:p>
            <a:pPr indent="0" lvl="0" marL="0" marR="0" rtl="0" algn="l">
              <a:lnSpc>
                <a:spcPct val="130014"/>
              </a:lnSpc>
              <a:spcBef>
                <a:spcPts val="0"/>
              </a:spcBef>
              <a:spcAft>
                <a:spcPts val="0"/>
              </a:spcAft>
              <a:buNone/>
            </a:pPr>
            <a:r>
              <a:t/>
            </a:r>
            <a:endParaRPr sz="2682" u="none">
              <a:solidFill>
                <a:srgbClr val="323232"/>
              </a:solidFill>
              <a:latin typeface="Roboto"/>
              <a:ea typeface="Roboto"/>
              <a:cs typeface="Roboto"/>
              <a:sym typeface="Roboto"/>
            </a:endParaRPr>
          </a:p>
          <a:p>
            <a:pPr indent="-289597" lvl="1" marL="579194" marR="0" rtl="0" algn="l">
              <a:lnSpc>
                <a:spcPct val="130014"/>
              </a:lnSpc>
              <a:spcBef>
                <a:spcPts val="0"/>
              </a:spcBef>
              <a:spcAft>
                <a:spcPts val="0"/>
              </a:spcAft>
              <a:buClr>
                <a:srgbClr val="323232"/>
              </a:buClr>
              <a:buSzPts val="2682"/>
              <a:buFont typeface="Arial"/>
              <a:buChar char="•"/>
            </a:pPr>
            <a:r>
              <a:rPr b="0" i="0" lang="en-US" sz="2682" u="none" cap="none" strike="noStrike">
                <a:solidFill>
                  <a:srgbClr val="323232"/>
                </a:solidFill>
                <a:latin typeface="Roboto"/>
                <a:ea typeface="Roboto"/>
                <a:cs typeface="Roboto"/>
                <a:sym typeface="Roboto"/>
              </a:rPr>
              <a:t>Reduce reading time and increase productivity.</a:t>
            </a:r>
            <a:endParaRPr/>
          </a:p>
          <a:p>
            <a:pPr indent="0" lvl="0" marL="0" marR="0" rtl="0" algn="l">
              <a:lnSpc>
                <a:spcPct val="130014"/>
              </a:lnSpc>
              <a:spcBef>
                <a:spcPts val="0"/>
              </a:spcBef>
              <a:spcAft>
                <a:spcPts val="0"/>
              </a:spcAft>
              <a:buNone/>
            </a:pPr>
            <a:r>
              <a:t/>
            </a:r>
            <a:endParaRPr sz="2682" u="none">
              <a:solidFill>
                <a:srgbClr val="323232"/>
              </a:solidFill>
              <a:latin typeface="Roboto"/>
              <a:ea typeface="Roboto"/>
              <a:cs typeface="Roboto"/>
              <a:sym typeface="Roboto"/>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22" name="Shape 122"/>
        <p:cNvGrpSpPr/>
        <p:nvPr/>
      </p:nvGrpSpPr>
      <p:grpSpPr>
        <a:xfrm>
          <a:off x="0" y="0"/>
          <a:ext cx="0" cy="0"/>
          <a:chOff x="0" y="0"/>
          <a:chExt cx="0" cy="0"/>
        </a:xfrm>
      </p:grpSpPr>
      <p:sp>
        <p:nvSpPr>
          <p:cNvPr id="123" name="Google Shape;123;p4"/>
          <p:cNvSpPr txBox="1"/>
          <p:nvPr/>
        </p:nvSpPr>
        <p:spPr>
          <a:xfrm>
            <a:off x="661873" y="609600"/>
            <a:ext cx="10685593"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Literature Survey</a:t>
            </a:r>
            <a:endParaRPr/>
          </a:p>
        </p:txBody>
      </p:sp>
      <p:sp>
        <p:nvSpPr>
          <p:cNvPr id="124" name="Google Shape;124;p4"/>
          <p:cNvSpPr txBox="1"/>
          <p:nvPr/>
        </p:nvSpPr>
        <p:spPr>
          <a:xfrm>
            <a:off x="661873" y="2095362"/>
            <a:ext cx="16648896" cy="7511885"/>
          </a:xfrm>
          <a:prstGeom prst="rect">
            <a:avLst/>
          </a:prstGeom>
          <a:noFill/>
          <a:ln>
            <a:noFill/>
          </a:ln>
        </p:spPr>
        <p:txBody>
          <a:bodyPr anchorCtr="0" anchor="t" bIns="0" lIns="0" spcFirstLastPara="1" rIns="0" wrap="square" tIns="0">
            <a:spAutoFit/>
          </a:bodyPr>
          <a:lstStyle/>
          <a:p>
            <a:pPr indent="0" lvl="0" marL="0" marR="0" rtl="0" algn="l">
              <a:lnSpc>
                <a:spcPct val="130007"/>
              </a:lnSpc>
              <a:spcBef>
                <a:spcPts val="0"/>
              </a:spcBef>
              <a:spcAft>
                <a:spcPts val="0"/>
              </a:spcAft>
              <a:buNone/>
            </a:pPr>
            <a:r>
              <a:rPr b="1" lang="en-US" sz="2606">
                <a:solidFill>
                  <a:srgbClr val="323232"/>
                </a:solidFill>
                <a:latin typeface="Roboto"/>
                <a:ea typeface="Roboto"/>
                <a:cs typeface="Roboto"/>
                <a:sym typeface="Roboto"/>
              </a:rPr>
              <a:t>Document Summarization with Latent Queries </a:t>
            </a:r>
            <a:r>
              <a:rPr lang="en-US" sz="2606">
                <a:solidFill>
                  <a:srgbClr val="323232"/>
                </a:solidFill>
                <a:latin typeface="Roboto"/>
                <a:ea typeface="Roboto"/>
                <a:cs typeface="Roboto"/>
                <a:sym typeface="Roboto"/>
              </a:rPr>
              <a:t>by Yumo Xu and Mirella Lapata published on Transactions of the Association for Computational Linguistics, May 2022 </a:t>
            </a:r>
            <a:endParaRPr/>
          </a:p>
          <a:p>
            <a:pPr indent="0" lvl="0" marL="0" marR="0" rtl="0" algn="l">
              <a:lnSpc>
                <a:spcPct val="130007"/>
              </a:lnSpc>
              <a:spcBef>
                <a:spcPts val="0"/>
              </a:spcBef>
              <a:spcAft>
                <a:spcPts val="0"/>
              </a:spcAft>
              <a:buNone/>
            </a:pPr>
            <a:r>
              <a:t/>
            </a:r>
            <a:endParaRPr sz="2606">
              <a:solidFill>
                <a:srgbClr val="323232"/>
              </a:solidFill>
              <a:latin typeface="Roboto"/>
              <a:ea typeface="Roboto"/>
              <a:cs typeface="Roboto"/>
              <a:sym typeface="Roboto"/>
            </a:endParaRPr>
          </a:p>
          <a:p>
            <a:pPr indent="0" lvl="0" marL="0" marR="0" rtl="0" algn="l">
              <a:lnSpc>
                <a:spcPct val="130007"/>
              </a:lnSpc>
              <a:spcBef>
                <a:spcPts val="0"/>
              </a:spcBef>
              <a:spcAft>
                <a:spcPts val="0"/>
              </a:spcAft>
              <a:buNone/>
            </a:pPr>
            <a:r>
              <a:rPr lang="en-US" sz="2606">
                <a:solidFill>
                  <a:srgbClr val="323232"/>
                </a:solidFill>
                <a:latin typeface="Roboto"/>
                <a:ea typeface="Roboto"/>
                <a:cs typeface="Roboto"/>
                <a:sym typeface="Roboto"/>
              </a:rPr>
              <a:t>Methodology:</a:t>
            </a:r>
            <a:endParaRPr/>
          </a:p>
          <a:p>
            <a:pPr indent="-281338" lvl="1" marL="562675" marR="0" rtl="0" algn="l">
              <a:lnSpc>
                <a:spcPct val="130007"/>
              </a:lnSpc>
              <a:spcBef>
                <a:spcPts val="0"/>
              </a:spcBef>
              <a:spcAft>
                <a:spcPts val="0"/>
              </a:spcAft>
              <a:buClr>
                <a:srgbClr val="323232"/>
              </a:buClr>
              <a:buSzPts val="2606"/>
              <a:buFont typeface="Arial"/>
              <a:buChar char="•"/>
            </a:pPr>
            <a:r>
              <a:rPr b="0" i="0" lang="en-US" sz="2606" u="none" cap="none" strike="noStrike">
                <a:solidFill>
                  <a:srgbClr val="323232"/>
                </a:solidFill>
                <a:latin typeface="Roboto"/>
                <a:ea typeface="Roboto"/>
                <a:cs typeface="Roboto"/>
                <a:sym typeface="Roboto"/>
              </a:rPr>
              <a:t>This paper presents a unified modeling framework for generic and query-focused summarization, optimizing a latent query model and a conditional language model. It also introduces a non-parametric calibration method for handling user queries at test time.</a:t>
            </a:r>
            <a:endParaRPr/>
          </a:p>
          <a:p>
            <a:pPr indent="0" lvl="0" marL="0" marR="0" rtl="0" algn="l">
              <a:lnSpc>
                <a:spcPct val="130007"/>
              </a:lnSpc>
              <a:spcBef>
                <a:spcPts val="0"/>
              </a:spcBef>
              <a:spcAft>
                <a:spcPts val="0"/>
              </a:spcAft>
              <a:buNone/>
            </a:pPr>
            <a:r>
              <a:t/>
            </a:r>
            <a:endParaRPr sz="2606">
              <a:solidFill>
                <a:srgbClr val="323232"/>
              </a:solidFill>
              <a:latin typeface="Roboto"/>
              <a:ea typeface="Roboto"/>
              <a:cs typeface="Roboto"/>
              <a:sym typeface="Roboto"/>
            </a:endParaRPr>
          </a:p>
          <a:p>
            <a:pPr indent="0" lvl="0" marL="0" marR="0" rtl="0" algn="l">
              <a:lnSpc>
                <a:spcPct val="130007"/>
              </a:lnSpc>
              <a:spcBef>
                <a:spcPts val="0"/>
              </a:spcBef>
              <a:spcAft>
                <a:spcPts val="0"/>
              </a:spcAft>
              <a:buNone/>
            </a:pPr>
            <a:r>
              <a:rPr lang="en-US" sz="2606">
                <a:solidFill>
                  <a:srgbClr val="323232"/>
                </a:solidFill>
                <a:latin typeface="Roboto"/>
                <a:ea typeface="Roboto"/>
                <a:cs typeface="Roboto"/>
                <a:sym typeface="Roboto"/>
              </a:rPr>
              <a:t>Performance Analysis:</a:t>
            </a:r>
            <a:endParaRPr/>
          </a:p>
          <a:p>
            <a:pPr indent="-281338" lvl="1" marL="562675" marR="0" rtl="0" algn="l">
              <a:lnSpc>
                <a:spcPct val="130007"/>
              </a:lnSpc>
              <a:spcBef>
                <a:spcPts val="0"/>
              </a:spcBef>
              <a:spcAft>
                <a:spcPts val="0"/>
              </a:spcAft>
              <a:buClr>
                <a:srgbClr val="323232"/>
              </a:buClr>
              <a:buSzPts val="2606"/>
              <a:buFont typeface="Arial"/>
              <a:buChar char="•"/>
            </a:pPr>
            <a:r>
              <a:rPr b="0" i="0" lang="en-US" sz="2606" u="none" cap="none" strike="noStrike">
                <a:solidFill>
                  <a:srgbClr val="323232"/>
                </a:solidFill>
                <a:latin typeface="Roboto"/>
                <a:ea typeface="Roboto"/>
                <a:cs typeface="Roboto"/>
                <a:sym typeface="Roboto"/>
              </a:rPr>
              <a:t>It demonstrates superior performance of the proposed model on various summarization benchmarks, surpassing strong baselines and existing methods on out-of-distribution queries, supported by ablation studies and qualitative analysis.</a:t>
            </a:r>
            <a:endParaRPr/>
          </a:p>
          <a:p>
            <a:pPr indent="0" lvl="0" marL="0" marR="0" rtl="0" algn="l">
              <a:lnSpc>
                <a:spcPct val="130007"/>
              </a:lnSpc>
              <a:spcBef>
                <a:spcPts val="0"/>
              </a:spcBef>
              <a:spcAft>
                <a:spcPts val="0"/>
              </a:spcAft>
              <a:buNone/>
            </a:pPr>
            <a:r>
              <a:t/>
            </a:r>
            <a:endParaRPr sz="2606">
              <a:solidFill>
                <a:srgbClr val="323232"/>
              </a:solidFill>
              <a:latin typeface="Roboto"/>
              <a:ea typeface="Roboto"/>
              <a:cs typeface="Roboto"/>
              <a:sym typeface="Roboto"/>
            </a:endParaRPr>
          </a:p>
          <a:p>
            <a:pPr indent="0" lvl="0" marL="0" marR="0" rtl="0" algn="l">
              <a:lnSpc>
                <a:spcPct val="130007"/>
              </a:lnSpc>
              <a:spcBef>
                <a:spcPts val="0"/>
              </a:spcBef>
              <a:spcAft>
                <a:spcPts val="0"/>
              </a:spcAft>
              <a:buNone/>
            </a:pPr>
            <a:r>
              <a:rPr lang="en-US" sz="2606">
                <a:solidFill>
                  <a:srgbClr val="323232"/>
                </a:solidFill>
                <a:latin typeface="Roboto"/>
                <a:ea typeface="Roboto"/>
                <a:cs typeface="Roboto"/>
                <a:sym typeface="Roboto"/>
              </a:rPr>
              <a:t>Limitation and Consideration:</a:t>
            </a:r>
            <a:endParaRPr/>
          </a:p>
          <a:p>
            <a:pPr indent="-281338" lvl="1" marL="562675" marR="0" rtl="0" algn="l">
              <a:lnSpc>
                <a:spcPct val="130007"/>
              </a:lnSpc>
              <a:spcBef>
                <a:spcPts val="0"/>
              </a:spcBef>
              <a:spcAft>
                <a:spcPts val="0"/>
              </a:spcAft>
              <a:buClr>
                <a:srgbClr val="323232"/>
              </a:buClr>
              <a:buSzPts val="2606"/>
              <a:buFont typeface="Arial"/>
              <a:buChar char="•"/>
            </a:pPr>
            <a:r>
              <a:rPr b="0" i="0" lang="en-US" sz="2606" u="none" cap="none" strike="noStrike">
                <a:solidFill>
                  <a:srgbClr val="323232"/>
                </a:solidFill>
                <a:latin typeface="Roboto"/>
                <a:ea typeface="Roboto"/>
                <a:cs typeface="Roboto"/>
                <a:sym typeface="Roboto"/>
              </a:rPr>
              <a:t>There are few limitations in the model, including potential issues with summary fidelity and capturing complex query intents. Future work suggestions include incorporating factual consistency constraints, enhancing query representation learning and exploring diverse query types.</a:t>
            </a:r>
            <a:endParaRPr/>
          </a:p>
          <a:p>
            <a:pPr indent="0" lvl="0" marL="0" marR="0" rtl="0" algn="l">
              <a:lnSpc>
                <a:spcPct val="130007"/>
              </a:lnSpc>
              <a:spcBef>
                <a:spcPts val="0"/>
              </a:spcBef>
              <a:spcAft>
                <a:spcPts val="0"/>
              </a:spcAft>
              <a:buNone/>
            </a:pPr>
            <a:r>
              <a:t/>
            </a:r>
            <a:endParaRPr sz="2606">
              <a:solidFill>
                <a:srgbClr val="323232"/>
              </a:solidFill>
              <a:latin typeface="Roboto"/>
              <a:ea typeface="Roboto"/>
              <a:cs typeface="Roboto"/>
              <a:sym typeface="Roboto"/>
            </a:endParaRPr>
          </a:p>
        </p:txBody>
      </p:sp>
      <p:sp>
        <p:nvSpPr>
          <p:cNvPr id="125" name="Google Shape;125;p4"/>
          <p:cNvSpPr/>
          <p:nvPr/>
        </p:nvSpPr>
        <p:spPr>
          <a:xfrm rot="5400000">
            <a:off x="15361839" y="-1129991"/>
            <a:ext cx="5526638" cy="5215764"/>
          </a:xfrm>
          <a:custGeom>
            <a:rect b="b" l="l" r="r" t="t"/>
            <a:pathLst>
              <a:path extrusionOk="0" h="5215764" w="5526638">
                <a:moveTo>
                  <a:pt x="0" y="0"/>
                </a:moveTo>
                <a:lnTo>
                  <a:pt x="5526638" y="0"/>
                </a:lnTo>
                <a:lnTo>
                  <a:pt x="5526638" y="5215764"/>
                </a:lnTo>
                <a:lnTo>
                  <a:pt x="0" y="5215764"/>
                </a:lnTo>
                <a:lnTo>
                  <a:pt x="0" y="0"/>
                </a:lnTo>
                <a:close/>
              </a:path>
            </a:pathLst>
          </a:custGeom>
          <a:blipFill rotWithShape="1">
            <a:blip r:embed="rId3">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 name="Google Shape;126;p4"/>
          <p:cNvSpPr/>
          <p:nvPr/>
        </p:nvSpPr>
        <p:spPr>
          <a:xfrm rot="5400000">
            <a:off x="15599981" y="-1209213"/>
            <a:ext cx="6387870" cy="5999274"/>
          </a:xfrm>
          <a:custGeom>
            <a:rect b="b" l="l" r="r" t="t"/>
            <a:pathLst>
              <a:path extrusionOk="0" h="5999274" w="6387870">
                <a:moveTo>
                  <a:pt x="0" y="0"/>
                </a:moveTo>
                <a:lnTo>
                  <a:pt x="6387870" y="0"/>
                </a:lnTo>
                <a:lnTo>
                  <a:pt x="6387870" y="5999275"/>
                </a:lnTo>
                <a:lnTo>
                  <a:pt x="0" y="5999275"/>
                </a:lnTo>
                <a:lnTo>
                  <a:pt x="0" y="0"/>
                </a:lnTo>
                <a:close/>
              </a:path>
            </a:pathLst>
          </a:custGeom>
          <a:blipFill rotWithShape="1">
            <a:blip r:embed="rId4">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30" name="Shape 130"/>
        <p:cNvGrpSpPr/>
        <p:nvPr/>
      </p:nvGrpSpPr>
      <p:grpSpPr>
        <a:xfrm>
          <a:off x="0" y="0"/>
          <a:ext cx="0" cy="0"/>
          <a:chOff x="0" y="0"/>
          <a:chExt cx="0" cy="0"/>
        </a:xfrm>
      </p:grpSpPr>
      <p:sp>
        <p:nvSpPr>
          <p:cNvPr id="131" name="Google Shape;131;p5"/>
          <p:cNvSpPr txBox="1"/>
          <p:nvPr/>
        </p:nvSpPr>
        <p:spPr>
          <a:xfrm>
            <a:off x="716945" y="609600"/>
            <a:ext cx="10685593"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Literature Survey</a:t>
            </a:r>
            <a:endParaRPr/>
          </a:p>
        </p:txBody>
      </p:sp>
      <p:sp>
        <p:nvSpPr>
          <p:cNvPr id="132" name="Google Shape;132;p5"/>
          <p:cNvSpPr txBox="1"/>
          <p:nvPr/>
        </p:nvSpPr>
        <p:spPr>
          <a:xfrm>
            <a:off x="716945" y="2122529"/>
            <a:ext cx="16854110" cy="7477211"/>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1" lang="en-US" sz="2689">
                <a:solidFill>
                  <a:srgbClr val="323232"/>
                </a:solidFill>
                <a:latin typeface="Roboto"/>
                <a:ea typeface="Roboto"/>
                <a:cs typeface="Roboto"/>
                <a:sym typeface="Roboto"/>
              </a:rPr>
              <a:t>Extractive Summarization of Call Transcripts</a:t>
            </a:r>
            <a:r>
              <a:rPr lang="en-US" sz="2689">
                <a:solidFill>
                  <a:srgbClr val="323232"/>
                </a:solidFill>
                <a:latin typeface="Roboto"/>
                <a:ea typeface="Roboto"/>
                <a:cs typeface="Roboto"/>
                <a:sym typeface="Roboto"/>
              </a:rPr>
              <a:t> by Pratik K. Biswas and Aleksandr Iakubovich published on Transactions of the Association for Computational Linguistics, May 2022 </a:t>
            </a:r>
            <a:endParaRPr/>
          </a:p>
          <a:p>
            <a:pPr indent="0" lvl="0" marL="0" marR="0" rtl="0" algn="l">
              <a:lnSpc>
                <a:spcPct val="130011"/>
              </a:lnSpc>
              <a:spcBef>
                <a:spcPts val="0"/>
              </a:spcBef>
              <a:spcAft>
                <a:spcPts val="0"/>
              </a:spcAft>
              <a:buNone/>
            </a:pPr>
            <a:r>
              <a:t/>
            </a:r>
            <a:endParaRPr sz="2689">
              <a:solidFill>
                <a:srgbClr val="323232"/>
              </a:solidFill>
              <a:latin typeface="Roboto"/>
              <a:ea typeface="Roboto"/>
              <a:cs typeface="Roboto"/>
              <a:sym typeface="Roboto"/>
            </a:endParaRPr>
          </a:p>
          <a:p>
            <a:pPr indent="0" lvl="0" marL="0" marR="0" rtl="0" algn="l">
              <a:lnSpc>
                <a:spcPct val="130011"/>
              </a:lnSpc>
              <a:spcBef>
                <a:spcPts val="0"/>
              </a:spcBef>
              <a:spcAft>
                <a:spcPts val="0"/>
              </a:spcAft>
              <a:buNone/>
            </a:pPr>
            <a:r>
              <a:rPr lang="en-US" sz="2689">
                <a:solidFill>
                  <a:srgbClr val="323232"/>
                </a:solidFill>
                <a:latin typeface="Roboto"/>
                <a:ea typeface="Roboto"/>
                <a:cs typeface="Roboto"/>
                <a:sym typeface="Roboto"/>
              </a:rPr>
              <a:t>Methodology:</a:t>
            </a:r>
            <a:endParaRPr/>
          </a:p>
          <a:p>
            <a:pPr indent="-290304" lvl="1" marL="580608" marR="0" rtl="0" algn="l">
              <a:lnSpc>
                <a:spcPct val="130011"/>
              </a:lnSpc>
              <a:spcBef>
                <a:spcPts val="0"/>
              </a:spcBef>
              <a:spcAft>
                <a:spcPts val="0"/>
              </a:spcAft>
              <a:buClr>
                <a:srgbClr val="323232"/>
              </a:buClr>
              <a:buSzPts val="2689"/>
              <a:buFont typeface="Arial"/>
              <a:buChar char="•"/>
            </a:pPr>
            <a:r>
              <a:rPr b="0" i="0" lang="en-US" sz="2689" u="none" cap="none" strike="noStrike">
                <a:solidFill>
                  <a:srgbClr val="323232"/>
                </a:solidFill>
                <a:latin typeface="Roboto"/>
                <a:ea typeface="Roboto"/>
                <a:cs typeface="Roboto"/>
                <a:sym typeface="Roboto"/>
              </a:rPr>
              <a:t>This paper proposes a novel method for extractive summarization of call transcripts, which combines topic modeling, sentence selection and punctuation restoration.</a:t>
            </a:r>
            <a:endParaRPr/>
          </a:p>
          <a:p>
            <a:pPr indent="0" lvl="0" marL="0" marR="0" rtl="0" algn="l">
              <a:lnSpc>
                <a:spcPct val="130011"/>
              </a:lnSpc>
              <a:spcBef>
                <a:spcPts val="0"/>
              </a:spcBef>
              <a:spcAft>
                <a:spcPts val="0"/>
              </a:spcAft>
              <a:buNone/>
            </a:pPr>
            <a:r>
              <a:t/>
            </a:r>
            <a:endParaRPr sz="2689">
              <a:solidFill>
                <a:srgbClr val="323232"/>
              </a:solidFill>
              <a:latin typeface="Roboto"/>
              <a:ea typeface="Roboto"/>
              <a:cs typeface="Roboto"/>
              <a:sym typeface="Roboto"/>
            </a:endParaRPr>
          </a:p>
          <a:p>
            <a:pPr indent="0" lvl="0" marL="0" marR="0" rtl="0" algn="l">
              <a:lnSpc>
                <a:spcPct val="130011"/>
              </a:lnSpc>
              <a:spcBef>
                <a:spcPts val="0"/>
              </a:spcBef>
              <a:spcAft>
                <a:spcPts val="0"/>
              </a:spcAft>
              <a:buNone/>
            </a:pPr>
            <a:r>
              <a:rPr lang="en-US" sz="2689">
                <a:solidFill>
                  <a:srgbClr val="323232"/>
                </a:solidFill>
                <a:latin typeface="Roboto"/>
                <a:ea typeface="Roboto"/>
                <a:cs typeface="Roboto"/>
                <a:sym typeface="Roboto"/>
              </a:rPr>
              <a:t>Performance Analysis:</a:t>
            </a:r>
            <a:endParaRPr/>
          </a:p>
          <a:p>
            <a:pPr indent="-290304" lvl="1" marL="580608" marR="0" rtl="0" algn="l">
              <a:lnSpc>
                <a:spcPct val="130011"/>
              </a:lnSpc>
              <a:spcBef>
                <a:spcPts val="0"/>
              </a:spcBef>
              <a:spcAft>
                <a:spcPts val="0"/>
              </a:spcAft>
              <a:buClr>
                <a:srgbClr val="323232"/>
              </a:buClr>
              <a:buSzPts val="2689"/>
              <a:buFont typeface="Arial"/>
              <a:buChar char="•"/>
            </a:pPr>
            <a:r>
              <a:rPr b="0" i="0" lang="en-US" sz="2689" u="none" cap="none" strike="noStrike">
                <a:solidFill>
                  <a:srgbClr val="323232"/>
                </a:solidFill>
                <a:latin typeface="Roboto"/>
                <a:ea typeface="Roboto"/>
                <a:cs typeface="Roboto"/>
                <a:sym typeface="Roboto"/>
              </a:rPr>
              <a:t> The performance of the method on four different use cases and compares it with another open-source summarizer. The paper reports that the proposed method achieves higher rouge-l scores and punctuation-restoration-accuracy scores than the baseline summarizer.</a:t>
            </a:r>
            <a:endParaRPr/>
          </a:p>
          <a:p>
            <a:pPr indent="0" lvl="0" marL="0" marR="0" rtl="0" algn="l">
              <a:lnSpc>
                <a:spcPct val="130011"/>
              </a:lnSpc>
              <a:spcBef>
                <a:spcPts val="0"/>
              </a:spcBef>
              <a:spcAft>
                <a:spcPts val="0"/>
              </a:spcAft>
              <a:buNone/>
            </a:pPr>
            <a:r>
              <a:t/>
            </a:r>
            <a:endParaRPr sz="2689">
              <a:solidFill>
                <a:srgbClr val="323232"/>
              </a:solidFill>
              <a:latin typeface="Roboto"/>
              <a:ea typeface="Roboto"/>
              <a:cs typeface="Roboto"/>
              <a:sym typeface="Roboto"/>
            </a:endParaRPr>
          </a:p>
          <a:p>
            <a:pPr indent="0" lvl="0" marL="0" marR="0" rtl="0" algn="l">
              <a:lnSpc>
                <a:spcPct val="130011"/>
              </a:lnSpc>
              <a:spcBef>
                <a:spcPts val="0"/>
              </a:spcBef>
              <a:spcAft>
                <a:spcPts val="0"/>
              </a:spcAft>
              <a:buNone/>
            </a:pPr>
            <a:r>
              <a:rPr lang="en-US" sz="2689">
                <a:solidFill>
                  <a:srgbClr val="323232"/>
                </a:solidFill>
                <a:latin typeface="Roboto"/>
                <a:ea typeface="Roboto"/>
                <a:cs typeface="Roboto"/>
                <a:sym typeface="Roboto"/>
              </a:rPr>
              <a:t>Limitation and Consideration:</a:t>
            </a:r>
            <a:endParaRPr/>
          </a:p>
          <a:p>
            <a:pPr indent="-290304" lvl="1" marL="580608" marR="0" rtl="0" algn="l">
              <a:lnSpc>
                <a:spcPct val="130011"/>
              </a:lnSpc>
              <a:spcBef>
                <a:spcPts val="0"/>
              </a:spcBef>
              <a:spcAft>
                <a:spcPts val="0"/>
              </a:spcAft>
              <a:buClr>
                <a:srgbClr val="323232"/>
              </a:buClr>
              <a:buSzPts val="2689"/>
              <a:buFont typeface="Arial"/>
              <a:buChar char="•"/>
            </a:pPr>
            <a:r>
              <a:rPr b="0" i="0" lang="en-US" sz="2689" u="none" cap="none" strike="noStrike">
                <a:solidFill>
                  <a:srgbClr val="323232"/>
                </a:solidFill>
                <a:latin typeface="Roboto"/>
                <a:ea typeface="Roboto"/>
                <a:cs typeface="Roboto"/>
                <a:sym typeface="Roboto"/>
              </a:rPr>
              <a:t>The paper addresses limitations and considerations, including dependency on speech-to-text conversion quality, trade-offs between summary length and information content, and the need for improved punctuation restoration.</a:t>
            </a:r>
            <a:endParaRPr/>
          </a:p>
          <a:p>
            <a:pPr indent="0" lvl="0" marL="0" marR="0" rtl="0" algn="l">
              <a:lnSpc>
                <a:spcPct val="130011"/>
              </a:lnSpc>
              <a:spcBef>
                <a:spcPts val="0"/>
              </a:spcBef>
              <a:spcAft>
                <a:spcPts val="0"/>
              </a:spcAft>
              <a:buNone/>
            </a:pPr>
            <a:r>
              <a:t/>
            </a:r>
            <a:endParaRPr sz="2689">
              <a:solidFill>
                <a:srgbClr val="323232"/>
              </a:solidFill>
              <a:latin typeface="Roboto"/>
              <a:ea typeface="Roboto"/>
              <a:cs typeface="Roboto"/>
              <a:sym typeface="Roboto"/>
            </a:endParaRPr>
          </a:p>
        </p:txBody>
      </p:sp>
      <p:sp>
        <p:nvSpPr>
          <p:cNvPr id="133" name="Google Shape;133;p5"/>
          <p:cNvSpPr/>
          <p:nvPr/>
        </p:nvSpPr>
        <p:spPr>
          <a:xfrm rot="5400000">
            <a:off x="15361839" y="-1129991"/>
            <a:ext cx="5526638" cy="5215764"/>
          </a:xfrm>
          <a:custGeom>
            <a:rect b="b" l="l" r="r" t="t"/>
            <a:pathLst>
              <a:path extrusionOk="0" h="5215764" w="5526638">
                <a:moveTo>
                  <a:pt x="0" y="0"/>
                </a:moveTo>
                <a:lnTo>
                  <a:pt x="5526638" y="0"/>
                </a:lnTo>
                <a:lnTo>
                  <a:pt x="5526638" y="5215764"/>
                </a:lnTo>
                <a:lnTo>
                  <a:pt x="0" y="5215764"/>
                </a:lnTo>
                <a:lnTo>
                  <a:pt x="0" y="0"/>
                </a:lnTo>
                <a:close/>
              </a:path>
            </a:pathLst>
          </a:custGeom>
          <a:blipFill rotWithShape="1">
            <a:blip r:embed="rId3">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 name="Google Shape;134;p5"/>
          <p:cNvSpPr/>
          <p:nvPr/>
        </p:nvSpPr>
        <p:spPr>
          <a:xfrm rot="5400000">
            <a:off x="15599981" y="-1209213"/>
            <a:ext cx="6387870" cy="5999274"/>
          </a:xfrm>
          <a:custGeom>
            <a:rect b="b" l="l" r="r" t="t"/>
            <a:pathLst>
              <a:path extrusionOk="0" h="5999274" w="6387870">
                <a:moveTo>
                  <a:pt x="0" y="0"/>
                </a:moveTo>
                <a:lnTo>
                  <a:pt x="6387870" y="0"/>
                </a:lnTo>
                <a:lnTo>
                  <a:pt x="6387870" y="5999275"/>
                </a:lnTo>
                <a:lnTo>
                  <a:pt x="0" y="5999275"/>
                </a:lnTo>
                <a:lnTo>
                  <a:pt x="0" y="0"/>
                </a:lnTo>
                <a:close/>
              </a:path>
            </a:pathLst>
          </a:custGeom>
          <a:blipFill rotWithShape="1">
            <a:blip r:embed="rId4">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38" name="Shape 138"/>
        <p:cNvGrpSpPr/>
        <p:nvPr/>
      </p:nvGrpSpPr>
      <p:grpSpPr>
        <a:xfrm>
          <a:off x="0" y="0"/>
          <a:ext cx="0" cy="0"/>
          <a:chOff x="0" y="0"/>
          <a:chExt cx="0" cy="0"/>
        </a:xfrm>
      </p:grpSpPr>
      <p:graphicFrame>
        <p:nvGraphicFramePr>
          <p:cNvPr id="139" name="Google Shape;139;p6"/>
          <p:cNvGraphicFramePr/>
          <p:nvPr/>
        </p:nvGraphicFramePr>
        <p:xfrm>
          <a:off x="1028700" y="3144229"/>
          <a:ext cx="3000000" cy="3000000"/>
        </p:xfrm>
        <a:graphic>
          <a:graphicData uri="http://schemas.openxmlformats.org/drawingml/2006/table">
            <a:tbl>
              <a:tblPr>
                <a:noFill/>
                <a:tableStyleId>{53743F82-4045-41A9-931D-81A71788EF40}</a:tableStyleId>
              </a:tblPr>
              <a:tblGrid>
                <a:gridCol w="8012525"/>
                <a:gridCol w="8218075"/>
              </a:tblGrid>
              <a:tr h="1879125">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1: Text Preprocessing</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Clean the text by removing stop words, punctuation, and other irrelevant information.</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3D8D1"/>
                    </a:solidFill>
                  </a:tcPr>
                </a:tc>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2: Tokenization</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Break the text into individual words or phrases.</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r h="1879125">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3: Part-of-Speech Tagging</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Identify the part of speech (noun, verb, adjective, etc.) of each word in the text.</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4: Named Entity Recognition</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Identify and extract named entities (people, organizations, locations, etc.) from the text.</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3D8D1"/>
                    </a:solidFill>
                  </a:tcPr>
                </a:tc>
              </a:tr>
              <a:tr h="1966925">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5: Sentiment Analysis</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Determine the overall sentiment of the text (positive, negative, neutral).</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3D8D1"/>
                    </a:solidFill>
                  </a:tcPr>
                </a:tc>
                <a:tc>
                  <a:txBody>
                    <a:bodyPr/>
                    <a:lstStyle/>
                    <a:p>
                      <a:pPr indent="0" lvl="0" marL="0" marR="0" rtl="0" algn="ctr">
                        <a:lnSpc>
                          <a:spcPct val="139958"/>
                        </a:lnSpc>
                        <a:spcBef>
                          <a:spcPts val="0"/>
                        </a:spcBef>
                        <a:spcAft>
                          <a:spcPts val="0"/>
                        </a:spcAft>
                        <a:buNone/>
                      </a:pPr>
                      <a:r>
                        <a:rPr b="1" lang="en-US" sz="2400" u="none" cap="none" strike="noStrike">
                          <a:solidFill>
                            <a:srgbClr val="323232"/>
                          </a:solidFill>
                          <a:latin typeface="Roboto"/>
                          <a:ea typeface="Roboto"/>
                          <a:cs typeface="Roboto"/>
                          <a:sym typeface="Roboto"/>
                        </a:rPr>
                        <a:t>Step 6: Text Summarization</a:t>
                      </a:r>
                      <a:endParaRPr sz="1100" u="none" cap="none" strike="noStrike"/>
                    </a:p>
                    <a:p>
                      <a:pPr indent="0" lvl="0" marL="0" marR="0" rtl="0" algn="ctr">
                        <a:lnSpc>
                          <a:spcPct val="139958"/>
                        </a:lnSpc>
                        <a:spcBef>
                          <a:spcPts val="0"/>
                        </a:spcBef>
                        <a:spcAft>
                          <a:spcPts val="0"/>
                        </a:spcAft>
                        <a:buNone/>
                      </a:pPr>
                      <a:r>
                        <a:rPr lang="en-US" sz="2400" u="none" cap="none" strike="noStrike">
                          <a:solidFill>
                            <a:srgbClr val="323232"/>
                          </a:solidFill>
                          <a:latin typeface="Roboto"/>
                          <a:ea typeface="Roboto"/>
                          <a:cs typeface="Roboto"/>
                          <a:sym typeface="Roboto"/>
                        </a:rPr>
                        <a:t>Create a concise summary of the text, highlighting the most important information.</a:t>
                      </a:r>
                      <a:endParaRPr/>
                    </a:p>
                  </a:txBody>
                  <a:tcPr marT="190500" marB="190500" marR="190500" marL="190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FEFEF"/>
                    </a:solidFill>
                  </a:tcPr>
                </a:tc>
              </a:tr>
            </a:tbl>
          </a:graphicData>
        </a:graphic>
      </p:graphicFrame>
      <p:sp>
        <p:nvSpPr>
          <p:cNvPr id="140" name="Google Shape;140;p6"/>
          <p:cNvSpPr txBox="1"/>
          <p:nvPr/>
        </p:nvSpPr>
        <p:spPr>
          <a:xfrm>
            <a:off x="677822" y="609600"/>
            <a:ext cx="7135842" cy="990600"/>
          </a:xfrm>
          <a:prstGeom prst="rect">
            <a:avLst/>
          </a:prstGeom>
          <a:noFill/>
          <a:ln>
            <a:noFill/>
          </a:ln>
        </p:spPr>
        <p:txBody>
          <a:bodyPr anchorCtr="0" anchor="t" bIns="0" lIns="0" spcFirstLastPara="1" rIns="0" wrap="square" tIns="0">
            <a:spAutoFit/>
          </a:bodyPr>
          <a:lstStyle/>
          <a:p>
            <a:pPr indent="0" lvl="0" marL="0" marR="0" rtl="0" algn="l">
              <a:lnSpc>
                <a:spcPct val="96000"/>
              </a:lnSpc>
              <a:spcBef>
                <a:spcPts val="0"/>
              </a:spcBef>
              <a:spcAft>
                <a:spcPts val="0"/>
              </a:spcAft>
              <a:buNone/>
            </a:pPr>
            <a:r>
              <a:rPr lang="en-US" sz="7500">
                <a:solidFill>
                  <a:srgbClr val="323232"/>
                </a:solidFill>
                <a:latin typeface="Arial"/>
                <a:ea typeface="Arial"/>
                <a:cs typeface="Arial"/>
                <a:sym typeface="Arial"/>
              </a:rPr>
              <a:t>Methodology</a:t>
            </a:r>
            <a:endParaRPr/>
          </a:p>
        </p:txBody>
      </p:sp>
      <p:sp>
        <p:nvSpPr>
          <p:cNvPr id="141" name="Google Shape;141;p6"/>
          <p:cNvSpPr txBox="1"/>
          <p:nvPr/>
        </p:nvSpPr>
        <p:spPr>
          <a:xfrm>
            <a:off x="677822" y="1765009"/>
            <a:ext cx="13728504" cy="1179195"/>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2400">
                <a:solidFill>
                  <a:srgbClr val="323232"/>
                </a:solidFill>
                <a:latin typeface="Roboto"/>
                <a:ea typeface="Roboto"/>
                <a:cs typeface="Roboto"/>
                <a:sym typeface="Roboto"/>
              </a:rPr>
              <a:t>Keywords:</a:t>
            </a:r>
            <a:endParaRPr/>
          </a:p>
          <a:p>
            <a:pPr indent="0" lvl="0" marL="0" marR="0" rtl="0" algn="l">
              <a:lnSpc>
                <a:spcPct val="130000"/>
              </a:lnSpc>
              <a:spcBef>
                <a:spcPts val="0"/>
              </a:spcBef>
              <a:spcAft>
                <a:spcPts val="0"/>
              </a:spcAft>
              <a:buNone/>
            </a:pPr>
            <a:r>
              <a:rPr lang="en-US" sz="2400">
                <a:solidFill>
                  <a:srgbClr val="323232"/>
                </a:solidFill>
                <a:latin typeface="Roboto"/>
                <a:ea typeface="Roboto"/>
                <a:cs typeface="Roboto"/>
                <a:sym typeface="Roboto"/>
              </a:rPr>
              <a:t>Spacy_rander, Natural Language Processing, Summarization, Streamlit, en_core_web_sm.</a:t>
            </a:r>
            <a:endParaRPr/>
          </a:p>
          <a:p>
            <a:pPr indent="0" lvl="0" marL="0" marR="0" rtl="0" algn="l">
              <a:lnSpc>
                <a:spcPct val="130000"/>
              </a:lnSpc>
              <a:spcBef>
                <a:spcPts val="0"/>
              </a:spcBef>
              <a:spcAft>
                <a:spcPts val="0"/>
              </a:spcAft>
              <a:buNone/>
            </a:pPr>
            <a:r>
              <a:t/>
            </a:r>
            <a:endParaRPr sz="2400">
              <a:solidFill>
                <a:srgbClr val="323232"/>
              </a:solidFill>
              <a:latin typeface="Roboto"/>
              <a:ea typeface="Roboto"/>
              <a:cs typeface="Roboto"/>
              <a:sym typeface="Roboto"/>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45" name="Shape 145"/>
        <p:cNvGrpSpPr/>
        <p:nvPr/>
      </p:nvGrpSpPr>
      <p:grpSpPr>
        <a:xfrm>
          <a:off x="0" y="0"/>
          <a:ext cx="0" cy="0"/>
          <a:chOff x="0" y="0"/>
          <a:chExt cx="0" cy="0"/>
        </a:xfrm>
      </p:grpSpPr>
      <p:sp>
        <p:nvSpPr>
          <p:cNvPr id="146" name="Google Shape;146;p7"/>
          <p:cNvSpPr/>
          <p:nvPr/>
        </p:nvSpPr>
        <p:spPr>
          <a:xfrm rot="-4220125">
            <a:off x="-1756047" y="-1128231"/>
            <a:ext cx="3512094" cy="3547569"/>
          </a:xfrm>
          <a:custGeom>
            <a:rect b="b" l="l" r="r" t="t"/>
            <a:pathLst>
              <a:path extrusionOk="0" h="3547569" w="3512094">
                <a:moveTo>
                  <a:pt x="0" y="0"/>
                </a:moveTo>
                <a:lnTo>
                  <a:pt x="3512094" y="0"/>
                </a:lnTo>
                <a:lnTo>
                  <a:pt x="3512094" y="3547569"/>
                </a:lnTo>
                <a:lnTo>
                  <a:pt x="0" y="3547569"/>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 name="Google Shape;147;p7"/>
          <p:cNvSpPr txBox="1"/>
          <p:nvPr/>
        </p:nvSpPr>
        <p:spPr>
          <a:xfrm>
            <a:off x="862728" y="1171575"/>
            <a:ext cx="16064920" cy="20796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8000">
                <a:solidFill>
                  <a:srgbClr val="323232"/>
                </a:solidFill>
                <a:latin typeface="Arial"/>
                <a:ea typeface="Arial"/>
                <a:cs typeface="Arial"/>
                <a:sym typeface="Arial"/>
              </a:rPr>
              <a:t>Step 1: Text Preprocessing</a:t>
            </a:r>
            <a:endParaRPr/>
          </a:p>
          <a:p>
            <a:pPr indent="0" lvl="0" marL="0" marR="0" rtl="0" algn="l">
              <a:lnSpc>
                <a:spcPct val="100000"/>
              </a:lnSpc>
              <a:spcBef>
                <a:spcPts val="0"/>
              </a:spcBef>
              <a:spcAft>
                <a:spcPts val="0"/>
              </a:spcAft>
              <a:buNone/>
            </a:pPr>
            <a:r>
              <a:t/>
            </a:r>
            <a:endParaRPr sz="8000">
              <a:solidFill>
                <a:srgbClr val="323232"/>
              </a:solidFill>
              <a:latin typeface="Arial"/>
              <a:ea typeface="Arial"/>
              <a:cs typeface="Arial"/>
              <a:sym typeface="Arial"/>
            </a:endParaRPr>
          </a:p>
        </p:txBody>
      </p:sp>
      <p:sp>
        <p:nvSpPr>
          <p:cNvPr id="148" name="Google Shape;148;p7"/>
          <p:cNvSpPr txBox="1"/>
          <p:nvPr/>
        </p:nvSpPr>
        <p:spPr>
          <a:xfrm>
            <a:off x="862728" y="2819887"/>
            <a:ext cx="16562543" cy="563872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550">
                <a:solidFill>
                  <a:srgbClr val="323232"/>
                </a:solidFill>
                <a:latin typeface="Roboto"/>
                <a:ea typeface="Roboto"/>
                <a:cs typeface="Roboto"/>
                <a:sym typeface="Roboto"/>
              </a:rPr>
              <a:t>Text preprocessing is the first step in our project. It is the process of bringing the text into a form that is predictable and analyzable for a specific task.</a:t>
            </a:r>
            <a:endParaRPr/>
          </a:p>
          <a:p>
            <a:pPr indent="0" lvl="0" marL="0" marR="0" rtl="0" algn="l">
              <a:lnSpc>
                <a:spcPct val="140000"/>
              </a:lnSpc>
              <a:spcBef>
                <a:spcPts val="0"/>
              </a:spcBef>
              <a:spcAft>
                <a:spcPts val="0"/>
              </a:spcAft>
              <a:buNone/>
            </a:pPr>
            <a:r>
              <a:rPr lang="en-US" sz="3550">
                <a:solidFill>
                  <a:srgbClr val="323232"/>
                </a:solidFill>
                <a:latin typeface="Calibri"/>
                <a:ea typeface="Calibri"/>
                <a:cs typeface="Calibri"/>
                <a:sym typeface="Calibri"/>
              </a:rPr>
              <a:t>﻿</a:t>
            </a:r>
            <a:endParaRPr/>
          </a:p>
          <a:p>
            <a:pPr indent="0" lvl="0" marL="0" marR="0" rtl="0" algn="l">
              <a:lnSpc>
                <a:spcPct val="140000"/>
              </a:lnSpc>
              <a:spcBef>
                <a:spcPts val="0"/>
              </a:spcBef>
              <a:spcAft>
                <a:spcPts val="0"/>
              </a:spcAft>
              <a:buNone/>
            </a:pPr>
            <a:r>
              <a:rPr lang="en-US" sz="3550">
                <a:solidFill>
                  <a:srgbClr val="323232"/>
                </a:solidFill>
                <a:latin typeface="Roboto"/>
                <a:ea typeface="Roboto"/>
                <a:cs typeface="Roboto"/>
                <a:sym typeface="Roboto"/>
              </a:rPr>
              <a:t> A task is the combination of approach and domain. For example, extracting top keywords with TF-IDF (approach) from Tweets (domain) is an example of a task1.</a:t>
            </a:r>
            <a:endParaRPr/>
          </a:p>
          <a:p>
            <a:pPr indent="0" lvl="0" marL="0" marR="0" rtl="0" algn="l">
              <a:lnSpc>
                <a:spcPct val="140000"/>
              </a:lnSpc>
              <a:spcBef>
                <a:spcPts val="0"/>
              </a:spcBef>
              <a:spcAft>
                <a:spcPts val="0"/>
              </a:spcAft>
              <a:buNone/>
            </a:pPr>
            <a:r>
              <a:rPr lang="en-US" sz="3550">
                <a:solidFill>
                  <a:srgbClr val="323232"/>
                </a:solidFill>
                <a:latin typeface="Calibri"/>
                <a:ea typeface="Calibri"/>
                <a:cs typeface="Calibri"/>
                <a:sym typeface="Calibri"/>
              </a:rPr>
              <a:t>﻿</a:t>
            </a:r>
            <a:endParaRPr/>
          </a:p>
          <a:p>
            <a:pPr indent="0" lvl="0" marL="0" marR="0" rtl="0" algn="l">
              <a:lnSpc>
                <a:spcPct val="140000"/>
              </a:lnSpc>
              <a:spcBef>
                <a:spcPts val="0"/>
              </a:spcBef>
              <a:spcAft>
                <a:spcPts val="0"/>
              </a:spcAft>
              <a:buNone/>
            </a:pPr>
            <a:r>
              <a:rPr lang="en-US" sz="3550">
                <a:solidFill>
                  <a:srgbClr val="323232"/>
                </a:solidFill>
                <a:latin typeface="Roboto"/>
                <a:ea typeface="Roboto"/>
                <a:cs typeface="Roboto"/>
                <a:sym typeface="Roboto"/>
              </a:rPr>
              <a:t>The main objective of text preprocessing is to break the text into a form that machine learning algorithms can digest. It involves cleaning and transforming unstructured text data to prepare it for analysis.</a:t>
            </a:r>
            <a:endParaRP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52" name="Shape 152"/>
        <p:cNvGrpSpPr/>
        <p:nvPr/>
      </p:nvGrpSpPr>
      <p:grpSpPr>
        <a:xfrm>
          <a:off x="0" y="0"/>
          <a:ext cx="0" cy="0"/>
          <a:chOff x="0" y="0"/>
          <a:chExt cx="0" cy="0"/>
        </a:xfrm>
      </p:grpSpPr>
      <p:sp>
        <p:nvSpPr>
          <p:cNvPr id="153" name="Google Shape;153;p8"/>
          <p:cNvSpPr/>
          <p:nvPr/>
        </p:nvSpPr>
        <p:spPr>
          <a:xfrm rot="-4220125">
            <a:off x="-1756047" y="-1128231"/>
            <a:ext cx="3512094" cy="3547569"/>
          </a:xfrm>
          <a:custGeom>
            <a:rect b="b" l="l" r="r" t="t"/>
            <a:pathLst>
              <a:path extrusionOk="0" h="3547569" w="3512094">
                <a:moveTo>
                  <a:pt x="0" y="0"/>
                </a:moveTo>
                <a:lnTo>
                  <a:pt x="3512094" y="0"/>
                </a:lnTo>
                <a:lnTo>
                  <a:pt x="3512094" y="3547569"/>
                </a:lnTo>
                <a:lnTo>
                  <a:pt x="0" y="3547569"/>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4" name="Google Shape;154;p8"/>
          <p:cNvSpPr txBox="1"/>
          <p:nvPr/>
        </p:nvSpPr>
        <p:spPr>
          <a:xfrm>
            <a:off x="672142" y="620677"/>
            <a:ext cx="16943716" cy="301816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7824">
                <a:solidFill>
                  <a:srgbClr val="323232"/>
                </a:solidFill>
                <a:latin typeface="Arial"/>
                <a:ea typeface="Arial"/>
                <a:cs typeface="Arial"/>
                <a:sym typeface="Arial"/>
              </a:rPr>
              <a:t>Step 2: Tokenization &amp; </a:t>
            </a:r>
            <a:endParaRPr/>
          </a:p>
          <a:p>
            <a:pPr indent="0" lvl="0" marL="0" marR="0" rtl="0" algn="l">
              <a:lnSpc>
                <a:spcPct val="100000"/>
              </a:lnSpc>
              <a:spcBef>
                <a:spcPts val="0"/>
              </a:spcBef>
              <a:spcAft>
                <a:spcPts val="0"/>
              </a:spcAft>
              <a:buNone/>
            </a:pPr>
            <a:r>
              <a:rPr lang="en-US" sz="7824">
                <a:solidFill>
                  <a:srgbClr val="323232"/>
                </a:solidFill>
                <a:latin typeface="Arial"/>
                <a:ea typeface="Arial"/>
                <a:cs typeface="Arial"/>
                <a:sym typeface="Arial"/>
              </a:rPr>
              <a:t>Step 3: Parts-Of-Speech (POS)</a:t>
            </a:r>
            <a:endParaRPr/>
          </a:p>
          <a:p>
            <a:pPr indent="0" lvl="0" marL="0" marR="0" rtl="0" algn="l">
              <a:lnSpc>
                <a:spcPct val="100000"/>
              </a:lnSpc>
              <a:spcBef>
                <a:spcPts val="0"/>
              </a:spcBef>
              <a:spcAft>
                <a:spcPts val="0"/>
              </a:spcAft>
              <a:buNone/>
            </a:pPr>
            <a:r>
              <a:t/>
            </a:r>
            <a:endParaRPr sz="7824">
              <a:solidFill>
                <a:srgbClr val="323232"/>
              </a:solidFill>
              <a:latin typeface="Arial"/>
              <a:ea typeface="Arial"/>
              <a:cs typeface="Arial"/>
              <a:sym typeface="Arial"/>
            </a:endParaRPr>
          </a:p>
        </p:txBody>
      </p:sp>
      <p:sp>
        <p:nvSpPr>
          <p:cNvPr id="155" name="Google Shape;155;p8"/>
          <p:cNvSpPr txBox="1"/>
          <p:nvPr/>
        </p:nvSpPr>
        <p:spPr>
          <a:xfrm>
            <a:off x="862728" y="3122918"/>
            <a:ext cx="16562543" cy="627251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550">
                <a:solidFill>
                  <a:srgbClr val="323232"/>
                </a:solidFill>
                <a:latin typeface="Calibri"/>
                <a:ea typeface="Calibri"/>
                <a:cs typeface="Calibri"/>
                <a:sym typeface="Calibri"/>
              </a:rPr>
              <a:t>﻿</a:t>
            </a:r>
            <a:r>
              <a:rPr b="1" lang="en-US" sz="3550">
                <a:solidFill>
                  <a:srgbClr val="323232"/>
                </a:solidFill>
                <a:latin typeface="Roboto"/>
                <a:ea typeface="Roboto"/>
                <a:cs typeface="Roboto"/>
                <a:sym typeface="Roboto"/>
              </a:rPr>
              <a:t>Tokenization</a:t>
            </a:r>
            <a:r>
              <a:rPr lang="en-US" sz="3550">
                <a:solidFill>
                  <a:srgbClr val="323232"/>
                </a:solidFill>
                <a:latin typeface="Roboto"/>
                <a:ea typeface="Roboto"/>
                <a:cs typeface="Roboto"/>
                <a:sym typeface="Roboto"/>
              </a:rPr>
              <a:t> is a key step in natural language processing (NLP) where text is divided into individual words or tokens. This allows for more detailed analysis and understanding of the text's structure and meaning.</a:t>
            </a:r>
            <a:endParaRPr/>
          </a:p>
          <a:p>
            <a:pPr indent="0" lvl="0" marL="0" marR="0" rtl="0" algn="l">
              <a:lnSpc>
                <a:spcPct val="140000"/>
              </a:lnSpc>
              <a:spcBef>
                <a:spcPts val="0"/>
              </a:spcBef>
              <a:spcAft>
                <a:spcPts val="0"/>
              </a:spcAft>
              <a:buNone/>
            </a:pPr>
            <a:r>
              <a:t/>
            </a:r>
            <a:endParaRPr sz="3550">
              <a:solidFill>
                <a:srgbClr val="323232"/>
              </a:solidFill>
              <a:latin typeface="Roboto"/>
              <a:ea typeface="Roboto"/>
              <a:cs typeface="Roboto"/>
              <a:sym typeface="Roboto"/>
            </a:endParaRPr>
          </a:p>
          <a:p>
            <a:pPr indent="0" lvl="0" marL="0" marR="0" rtl="0" algn="l">
              <a:lnSpc>
                <a:spcPct val="140000"/>
              </a:lnSpc>
              <a:spcBef>
                <a:spcPts val="0"/>
              </a:spcBef>
              <a:spcAft>
                <a:spcPts val="0"/>
              </a:spcAft>
              <a:buNone/>
            </a:pPr>
            <a:r>
              <a:rPr b="1" lang="en-US" sz="3550">
                <a:solidFill>
                  <a:srgbClr val="323232"/>
                </a:solidFill>
                <a:latin typeface="Roboto"/>
                <a:ea typeface="Roboto"/>
                <a:cs typeface="Roboto"/>
                <a:sym typeface="Roboto"/>
              </a:rPr>
              <a:t>POS tagging</a:t>
            </a:r>
            <a:r>
              <a:rPr lang="en-US" sz="3550">
                <a:solidFill>
                  <a:srgbClr val="323232"/>
                </a:solidFill>
                <a:latin typeface="Roboto"/>
                <a:ea typeface="Roboto"/>
                <a:cs typeface="Roboto"/>
                <a:sym typeface="Roboto"/>
              </a:rPr>
              <a:t> assigns grammatical tags to each word in a sentence, indicating its syntactic category (e.g., noun, verb, adjective). This helps in analyzing the sentence's structure and extracting valuable linguistic information.</a:t>
            </a:r>
            <a:endParaRPr/>
          </a:p>
          <a:p>
            <a:pPr indent="0" lvl="0" marL="0" marR="0" rtl="0" algn="l">
              <a:lnSpc>
                <a:spcPct val="140000"/>
              </a:lnSpc>
              <a:spcBef>
                <a:spcPts val="0"/>
              </a:spcBef>
              <a:spcAft>
                <a:spcPts val="0"/>
              </a:spcAft>
              <a:buNone/>
            </a:pPr>
            <a:r>
              <a:t/>
            </a:r>
            <a:endParaRPr sz="3550">
              <a:solidFill>
                <a:srgbClr val="323232"/>
              </a:solidFill>
              <a:latin typeface="Roboto"/>
              <a:ea typeface="Roboto"/>
              <a:cs typeface="Roboto"/>
              <a:sym typeface="Roboto"/>
            </a:endParaRPr>
          </a:p>
          <a:p>
            <a:pPr indent="0" lvl="0" marL="0" marR="0" rtl="0" algn="l">
              <a:lnSpc>
                <a:spcPct val="140000"/>
              </a:lnSpc>
              <a:spcBef>
                <a:spcPts val="0"/>
              </a:spcBef>
              <a:spcAft>
                <a:spcPts val="0"/>
              </a:spcAft>
              <a:buNone/>
            </a:pPr>
            <a:r>
              <a:rPr lang="en-US" sz="3550">
                <a:solidFill>
                  <a:srgbClr val="323232"/>
                </a:solidFill>
                <a:latin typeface="Roboto"/>
                <a:ea typeface="Roboto"/>
                <a:cs typeface="Roboto"/>
                <a:sym typeface="Roboto"/>
              </a:rPr>
              <a:t>Tokenization and POS tagging are essential preprocessing steps in NLP, enabling more accurate and in-depth analysis of text data.</a:t>
            </a:r>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EDE5"/>
        </a:solidFill>
      </p:bgPr>
    </p:bg>
    <p:spTree>
      <p:nvGrpSpPr>
        <p:cNvPr id="159" name="Shape 159"/>
        <p:cNvGrpSpPr/>
        <p:nvPr/>
      </p:nvGrpSpPr>
      <p:grpSpPr>
        <a:xfrm>
          <a:off x="0" y="0"/>
          <a:ext cx="0" cy="0"/>
          <a:chOff x="0" y="0"/>
          <a:chExt cx="0" cy="0"/>
        </a:xfrm>
      </p:grpSpPr>
      <p:sp>
        <p:nvSpPr>
          <p:cNvPr id="160" name="Google Shape;160;p9"/>
          <p:cNvSpPr/>
          <p:nvPr/>
        </p:nvSpPr>
        <p:spPr>
          <a:xfrm rot="-4220125">
            <a:off x="-1756047" y="-1128231"/>
            <a:ext cx="3512094" cy="3547569"/>
          </a:xfrm>
          <a:custGeom>
            <a:rect b="b" l="l" r="r" t="t"/>
            <a:pathLst>
              <a:path extrusionOk="0" h="3547569" w="3512094">
                <a:moveTo>
                  <a:pt x="0" y="0"/>
                </a:moveTo>
                <a:lnTo>
                  <a:pt x="3512094" y="0"/>
                </a:lnTo>
                <a:lnTo>
                  <a:pt x="3512094" y="3547569"/>
                </a:lnTo>
                <a:lnTo>
                  <a:pt x="0" y="3547569"/>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9"/>
          <p:cNvSpPr/>
          <p:nvPr/>
        </p:nvSpPr>
        <p:spPr>
          <a:xfrm rot="5400000">
            <a:off x="9543250" y="1125317"/>
            <a:ext cx="7619324" cy="10521051"/>
          </a:xfrm>
          <a:custGeom>
            <a:rect b="b" l="l" r="r" t="t"/>
            <a:pathLst>
              <a:path extrusionOk="0" h="10521051" w="7619324">
                <a:moveTo>
                  <a:pt x="0" y="0"/>
                </a:moveTo>
                <a:lnTo>
                  <a:pt x="7619325" y="0"/>
                </a:lnTo>
                <a:lnTo>
                  <a:pt x="7619325" y="10521051"/>
                </a:lnTo>
                <a:lnTo>
                  <a:pt x="0" y="10521051"/>
                </a:lnTo>
                <a:lnTo>
                  <a:pt x="0" y="0"/>
                </a:lnTo>
                <a:close/>
              </a:path>
            </a:pathLst>
          </a:custGeom>
          <a:blipFill rotWithShape="1">
            <a:blip r:embed="rId4">
              <a:alphaModFix amt="94000"/>
            </a:blip>
            <a:stretch>
              <a:fillRect b="0" l="-23511" r="-2351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 name="Google Shape;162;p9"/>
          <p:cNvSpPr/>
          <p:nvPr/>
        </p:nvSpPr>
        <p:spPr>
          <a:xfrm rot="5400000">
            <a:off x="9534478" y="2864918"/>
            <a:ext cx="7636868" cy="7207295"/>
          </a:xfrm>
          <a:custGeom>
            <a:rect b="b" l="l" r="r" t="t"/>
            <a:pathLst>
              <a:path extrusionOk="0" h="7207295" w="7636868">
                <a:moveTo>
                  <a:pt x="0" y="0"/>
                </a:moveTo>
                <a:lnTo>
                  <a:pt x="7636869" y="0"/>
                </a:lnTo>
                <a:lnTo>
                  <a:pt x="7636869" y="7207295"/>
                </a:lnTo>
                <a:lnTo>
                  <a:pt x="0" y="7207295"/>
                </a:lnTo>
                <a:lnTo>
                  <a:pt x="0" y="0"/>
                </a:lnTo>
                <a:close/>
              </a:path>
            </a:pathLst>
          </a:custGeom>
          <a:blipFill rotWithShape="1">
            <a:blip r:embed="rId5">
              <a:alphaModFix amt="94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 name="Google Shape;163;p9"/>
          <p:cNvSpPr/>
          <p:nvPr/>
        </p:nvSpPr>
        <p:spPr>
          <a:xfrm>
            <a:off x="9220200" y="3896199"/>
            <a:ext cx="8584203" cy="4111527"/>
          </a:xfrm>
          <a:custGeom>
            <a:rect b="b" l="l" r="r" t="t"/>
            <a:pathLst>
              <a:path extrusionOk="0" h="4111527" w="8584203">
                <a:moveTo>
                  <a:pt x="0" y="0"/>
                </a:moveTo>
                <a:lnTo>
                  <a:pt x="8584203" y="0"/>
                </a:lnTo>
                <a:lnTo>
                  <a:pt x="8584203" y="4111528"/>
                </a:lnTo>
                <a:lnTo>
                  <a:pt x="0" y="4111528"/>
                </a:lnTo>
                <a:lnTo>
                  <a:pt x="0" y="0"/>
                </a:lnTo>
                <a:close/>
              </a:path>
            </a:pathLst>
          </a:cu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 name="Google Shape;164;p9"/>
          <p:cNvSpPr txBox="1"/>
          <p:nvPr/>
        </p:nvSpPr>
        <p:spPr>
          <a:xfrm>
            <a:off x="672142" y="611152"/>
            <a:ext cx="16943716" cy="281747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7024">
                <a:solidFill>
                  <a:srgbClr val="323232"/>
                </a:solidFill>
                <a:latin typeface="Arial"/>
                <a:ea typeface="Arial"/>
                <a:cs typeface="Arial"/>
                <a:sym typeface="Arial"/>
              </a:rPr>
              <a:t>Step 4: Name Entity Recognition &amp; Step 5: Sentiment Analysis</a:t>
            </a:r>
            <a:endParaRPr/>
          </a:p>
          <a:p>
            <a:pPr indent="0" lvl="0" marL="0" marR="0" rtl="0" algn="l">
              <a:lnSpc>
                <a:spcPct val="111375"/>
              </a:lnSpc>
              <a:spcBef>
                <a:spcPts val="0"/>
              </a:spcBef>
              <a:spcAft>
                <a:spcPts val="0"/>
              </a:spcAft>
              <a:buNone/>
            </a:pPr>
            <a:r>
              <a:t/>
            </a:r>
            <a:endParaRPr sz="7024">
              <a:solidFill>
                <a:srgbClr val="323232"/>
              </a:solidFill>
              <a:latin typeface="Arial"/>
              <a:ea typeface="Arial"/>
              <a:cs typeface="Arial"/>
              <a:sym typeface="Arial"/>
            </a:endParaRPr>
          </a:p>
        </p:txBody>
      </p:sp>
      <p:sp>
        <p:nvSpPr>
          <p:cNvPr id="165" name="Google Shape;165;p9"/>
          <p:cNvSpPr txBox="1"/>
          <p:nvPr/>
        </p:nvSpPr>
        <p:spPr>
          <a:xfrm>
            <a:off x="837312" y="3124723"/>
            <a:ext cx="7255075" cy="6455564"/>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1" lang="en-US" sz="2806">
                <a:solidFill>
                  <a:srgbClr val="323232"/>
                </a:solidFill>
                <a:latin typeface="Roboto"/>
                <a:ea typeface="Roboto"/>
                <a:cs typeface="Roboto"/>
                <a:sym typeface="Roboto"/>
              </a:rPr>
              <a:t>Named Entity Recognition</a:t>
            </a:r>
            <a:r>
              <a:rPr lang="en-US" sz="2806">
                <a:solidFill>
                  <a:srgbClr val="323232"/>
                </a:solidFill>
                <a:latin typeface="Roboto"/>
                <a:ea typeface="Roboto"/>
                <a:cs typeface="Roboto"/>
                <a:sym typeface="Roboto"/>
              </a:rPr>
              <a:t> is used to identifies and classifies named entities in text, such as people, organizations, locations, and dates. It helps extract valuable information and understand the context of the text, benefiting applications like information retrieval and text summarization.</a:t>
            </a:r>
            <a:endParaRPr/>
          </a:p>
          <a:p>
            <a:pPr indent="0" lvl="0" marL="0" marR="0" rtl="0" algn="l">
              <a:lnSpc>
                <a:spcPct val="140021"/>
              </a:lnSpc>
              <a:spcBef>
                <a:spcPts val="0"/>
              </a:spcBef>
              <a:spcAft>
                <a:spcPts val="0"/>
              </a:spcAft>
              <a:buNone/>
            </a:pPr>
            <a:r>
              <a:t/>
            </a:r>
            <a:endParaRPr sz="2806">
              <a:solidFill>
                <a:srgbClr val="323232"/>
              </a:solidFill>
              <a:latin typeface="Roboto"/>
              <a:ea typeface="Roboto"/>
              <a:cs typeface="Roboto"/>
              <a:sym typeface="Roboto"/>
            </a:endParaRPr>
          </a:p>
          <a:p>
            <a:pPr indent="0" lvl="0" marL="0" marR="0" rtl="0" algn="l">
              <a:lnSpc>
                <a:spcPct val="140021"/>
              </a:lnSpc>
              <a:spcBef>
                <a:spcPts val="0"/>
              </a:spcBef>
              <a:spcAft>
                <a:spcPts val="0"/>
              </a:spcAft>
              <a:buNone/>
            </a:pPr>
            <a:r>
              <a:rPr lang="en-US" sz="2806">
                <a:solidFill>
                  <a:srgbClr val="323232"/>
                </a:solidFill>
                <a:latin typeface="Roboto"/>
                <a:ea typeface="Roboto"/>
                <a:cs typeface="Roboto"/>
                <a:sym typeface="Roboto"/>
              </a:rPr>
              <a:t> </a:t>
            </a:r>
            <a:r>
              <a:rPr b="1" lang="en-US" sz="2806">
                <a:solidFill>
                  <a:srgbClr val="323232"/>
                </a:solidFill>
                <a:latin typeface="Roboto"/>
                <a:ea typeface="Roboto"/>
                <a:cs typeface="Roboto"/>
                <a:sym typeface="Roboto"/>
              </a:rPr>
              <a:t>Sentiment Analysis</a:t>
            </a:r>
            <a:r>
              <a:rPr lang="en-US" sz="2806">
                <a:solidFill>
                  <a:srgbClr val="323232"/>
                </a:solidFill>
                <a:latin typeface="Roboto"/>
                <a:ea typeface="Roboto"/>
                <a:cs typeface="Roboto"/>
                <a:sym typeface="Roboto"/>
              </a:rPr>
              <a:t>, or opinion mining, determines the sentiment expressed in text, whether positive, negative, or neutral. Sentiment Analysis provides valuable insights for our data-driven decision-making.</a:t>
            </a:r>
            <a:endParaRPr/>
          </a:p>
        </p:txBody>
      </p:sp>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